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68" r:id="rId15"/>
    <p:sldId id="269" r:id="rId16"/>
    <p:sldId id="270" r:id="rId17"/>
  </p:sldIdLst>
  <p:sldSz cx="18288000" cy="10287000"/>
  <p:notesSz cx="6858000" cy="9144000"/>
  <p:embeddedFontLst>
    <p:embeddedFont>
      <p:font typeface="Arimo" panose="020B0604020202020204" charset="0"/>
      <p:regular r:id="rId19"/>
    </p:embeddedFont>
    <p:embeddedFont>
      <p:font typeface="Arimo Bold" panose="020B0604020202020204" charset="0"/>
      <p:regular r:id="rId20"/>
    </p:embeddedFont>
    <p:embeddedFont>
      <p:font typeface="Calibri (MS)" panose="020B0604020202020204" charset="0"/>
      <p:regular r:id="rId21"/>
    </p:embeddedFont>
    <p:embeddedFont>
      <p:font typeface="Calibri (MS) Bold" panose="020B0604020202020204" charset="0"/>
      <p:regular r:id="rId22"/>
    </p:embeddedFont>
    <p:embeddedFont>
      <p:font typeface="Canva Sans" panose="020B0604020202020204" charset="0"/>
      <p:regular r:id="rId23"/>
    </p:embeddedFont>
    <p:embeddedFont>
      <p:font typeface="Canva Sans Bold" panose="020B0604020202020204" charset="0"/>
      <p:regular r:id="rId24"/>
    </p:embeddedFont>
    <p:embeddedFont>
      <p:font typeface="Noto Serif" panose="02020600060500020200" pitchFamily="18" charset="0"/>
      <p:regular r:id="rId25"/>
      <p:bold r:id="rId26"/>
      <p:italic r:id="rId27"/>
      <p:boldItalic r:id="rId28"/>
    </p:embeddedFont>
    <p:embeddedFont>
      <p:font typeface="Noto Serif Bold" panose="02020800060500020200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22" autoAdjust="0"/>
  </p:normalViewPr>
  <p:slideViewPr>
    <p:cSldViewPr>
      <p:cViewPr varScale="1">
        <p:scale>
          <a:sx n="65" d="100"/>
          <a:sy n="65" d="100"/>
        </p:scale>
        <p:origin x="221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7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7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B9AFB-9B4B-876A-FC12-148DD3212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AB7F4A-657E-C469-263C-F4CED8C8B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E9D44B-29A5-04A2-DDAE-132E89D400B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FDDAA77-BC97-EEA9-F3E1-021CF7151E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AEAD347-D429-543B-E71D-1B66D044AA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7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256FE7-5726-CAFF-CD73-FE9F523830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D5641-E89B-5E8A-52B7-56C7458B5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610714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8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9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10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10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2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2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3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4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5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6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7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7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14-Dec-25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14-Dec-25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14-Dec-25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14-Dec-25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14-Dec-25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14-Dec-25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14-Dec-25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3.svg"/><Relationship Id="rId10" Type="http://schemas.openxmlformats.org/officeDocument/2006/relationships/image" Target="../media/image76.svg"/><Relationship Id="rId4" Type="http://schemas.openxmlformats.org/officeDocument/2006/relationships/image" Target="../media/image2.png"/><Relationship Id="rId9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3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2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amma.app/?utm_source=made-with-gamma" TargetMode="External"/><Relationship Id="rId11" Type="http://schemas.openxmlformats.org/officeDocument/2006/relationships/image" Target="../media/image26.png"/><Relationship Id="rId5" Type="http://schemas.openxmlformats.org/officeDocument/2006/relationships/image" Target="../media/image3.svg"/><Relationship Id="rId10" Type="http://schemas.openxmlformats.org/officeDocument/2006/relationships/image" Target="../media/image25.sv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1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3.svg"/><Relationship Id="rId10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.svg"/><Relationship Id="rId10" Type="http://schemas.openxmlformats.org/officeDocument/2006/relationships/image" Target="../media/image44.svg"/><Relationship Id="rId4" Type="http://schemas.openxmlformats.org/officeDocument/2006/relationships/image" Target="../media/image2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1.pn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3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2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3.svg"/><Relationship Id="rId10" Type="http://schemas.openxmlformats.org/officeDocument/2006/relationships/image" Target="../media/image62.png"/><Relationship Id="rId4" Type="http://schemas.openxmlformats.org/officeDocument/2006/relationships/image" Target="../media/image2.png"/><Relationship Id="rId9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33952" y="1382"/>
            <a:ext cx="18310288" cy="10309288"/>
          </a:xfrm>
          <a:custGeom>
            <a:avLst/>
            <a:gdLst/>
            <a:ahLst/>
            <a:cxnLst/>
            <a:rect l="l" t="t" r="r" b="b"/>
            <a:pathLst>
              <a:path w="18310288" h="10309288">
                <a:moveTo>
                  <a:pt x="0" y="0"/>
                </a:moveTo>
                <a:lnTo>
                  <a:pt x="18310288" y="0"/>
                </a:lnTo>
                <a:lnTo>
                  <a:pt x="18310288" y="10309289"/>
                </a:lnTo>
                <a:lnTo>
                  <a:pt x="0" y="10309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43834"/>
            <a:ext cx="9445526" cy="1785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1" dirty="0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Tic-Tac-Toe AI: Optimal Decision-Making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472621"/>
            <a:ext cx="15142929" cy="667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1"/>
              </a:lnSpc>
            </a:pPr>
            <a:r>
              <a:rPr lang="en-US" sz="4036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Using Minimax Algorithm and Alpha-Beta Pruning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1000" y="2639874"/>
            <a:ext cx="6781800" cy="154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 lang="en-US" sz="9200" b="1" dirty="0">
              <a:solidFill>
                <a:srgbClr val="006747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762220"/>
            <a:ext cx="9445526" cy="2862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6"/>
              </a:lnSpc>
            </a:pPr>
            <a:r>
              <a:rPr lang="en-US" sz="2400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Md Hasibur Rahman- 1921543042 </a:t>
            </a:r>
          </a:p>
          <a:p>
            <a:pPr algn="l">
              <a:lnSpc>
                <a:spcPts val="4306"/>
              </a:lnSpc>
            </a:pPr>
            <a:r>
              <a:rPr lang="en-US" sz="2400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Sanjida Akter Sadia - 2121431042</a:t>
            </a:r>
          </a:p>
          <a:p>
            <a:pPr algn="l">
              <a:lnSpc>
                <a:spcPts val="4306"/>
              </a:lnSpc>
            </a:pPr>
            <a:r>
              <a:rPr lang="en-US" sz="2400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Al Hasib Reshad - 2131062042</a:t>
            </a:r>
          </a:p>
          <a:p>
            <a:pPr algn="l">
              <a:lnSpc>
                <a:spcPts val="4306"/>
              </a:lnSpc>
            </a:pPr>
            <a:r>
              <a:rPr lang="en-US" sz="2400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Sakila Anjum  - 2131241042</a:t>
            </a:r>
          </a:p>
          <a:p>
            <a:pPr algn="l">
              <a:lnSpc>
                <a:spcPts val="4309"/>
              </a:lnSpc>
            </a:pPr>
            <a:r>
              <a:rPr lang="en-US" sz="2400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Fariha Akter Resha - 2131934642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952244"/>
            <a:ext cx="10058400" cy="194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8"/>
              </a:lnSpc>
            </a:pPr>
            <a:r>
              <a:rPr lang="en-US" sz="4036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CSE - 440</a:t>
            </a:r>
          </a:p>
          <a:p>
            <a:pPr algn="l">
              <a:lnSpc>
                <a:spcPts val="5058"/>
              </a:lnSpc>
            </a:pPr>
            <a:r>
              <a:rPr lang="en-US" sz="4036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Section: 01</a:t>
            </a:r>
          </a:p>
          <a:p>
            <a:pPr algn="l">
              <a:lnSpc>
                <a:spcPts val="5061"/>
              </a:lnSpc>
            </a:pPr>
            <a:r>
              <a:rPr lang="en-US" sz="4036">
                <a:solidFill>
                  <a:srgbClr val="006747"/>
                </a:solidFill>
                <a:latin typeface="Noto Serif"/>
                <a:ea typeface="Noto Serif"/>
                <a:cs typeface="Noto Serif"/>
                <a:sym typeface="Noto Serif"/>
              </a:rPr>
              <a:t>Supervisor: Mohammad Shifat-E-Rabbi 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11277600" y="4260870"/>
            <a:ext cx="5181600" cy="4605867"/>
          </a:xfrm>
          <a:custGeom>
            <a:avLst/>
            <a:gdLst/>
            <a:ahLst/>
            <a:cxnLst/>
            <a:rect l="l" t="t" r="r" b="b"/>
            <a:pathLst>
              <a:path w="5181600" h="4605867">
                <a:moveTo>
                  <a:pt x="5181600" y="0"/>
                </a:moveTo>
                <a:lnTo>
                  <a:pt x="0" y="0"/>
                </a:lnTo>
                <a:lnTo>
                  <a:pt x="0" y="4605867"/>
                </a:lnTo>
                <a:lnTo>
                  <a:pt x="5181600" y="4605867"/>
                </a:lnTo>
                <a:lnTo>
                  <a:pt x="51816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5" b="-45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C7CBC7-7C2B-FB75-5471-16369D35B2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74" y="2816878"/>
            <a:ext cx="6925656" cy="24569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9524" y="-9524"/>
            <a:ext cx="18310288" cy="10309288"/>
          </a:xfrm>
          <a:custGeom>
            <a:avLst/>
            <a:gdLst/>
            <a:ahLst/>
            <a:cxnLst/>
            <a:rect l="l" t="t" r="r" b="b"/>
            <a:pathLst>
              <a:path w="18310288" h="10309288">
                <a:moveTo>
                  <a:pt x="0" y="0"/>
                </a:moveTo>
                <a:lnTo>
                  <a:pt x="18310288" y="0"/>
                </a:lnTo>
                <a:lnTo>
                  <a:pt x="18310288" y="10309288"/>
                </a:lnTo>
                <a:lnTo>
                  <a:pt x="0" y="10309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92237" y="864989"/>
            <a:ext cx="12801811" cy="750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Outcomes of TIC TAC TOE Game: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65198" y="1841654"/>
            <a:ext cx="5287908" cy="6807063"/>
            <a:chOff x="0" y="0"/>
            <a:chExt cx="7050544" cy="90760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50532" cy="9076055"/>
            </a:xfrm>
            <a:custGeom>
              <a:avLst/>
              <a:gdLst/>
              <a:ahLst/>
              <a:cxnLst/>
              <a:rect l="l" t="t" r="r" b="b"/>
              <a:pathLst>
                <a:path w="7050532" h="9076055">
                  <a:moveTo>
                    <a:pt x="0" y="0"/>
                  </a:moveTo>
                  <a:lnTo>
                    <a:pt x="7050532" y="0"/>
                  </a:lnTo>
                  <a:lnTo>
                    <a:pt x="7050532" y="9076055"/>
                  </a:lnTo>
                  <a:lnTo>
                    <a:pt x="0" y="9076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497" r="-349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858000" y="4753292"/>
            <a:ext cx="8918942" cy="248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6747"/>
                </a:solidFill>
                <a:latin typeface="Canva Sans"/>
                <a:ea typeface="Canva Sans"/>
                <a:cs typeface="Canva Sans"/>
                <a:sym typeface="Canva Sans"/>
              </a:rPr>
              <a:t>After each game ends: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6747"/>
                </a:solidFill>
                <a:latin typeface="Canva Sans"/>
                <a:ea typeface="Canva Sans"/>
                <a:cs typeface="Canva Sans"/>
                <a:sym typeface="Canva Sans"/>
              </a:rPr>
              <a:t> ➡ Start a new game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6747"/>
                </a:solidFill>
                <a:latin typeface="Canva Sans"/>
                <a:ea typeface="Canva Sans"/>
                <a:cs typeface="Canva Sans"/>
                <a:sym typeface="Canva Sans"/>
              </a:rPr>
              <a:t> ➡ Player chooses difficulty again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6747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585068" y="1501577"/>
            <a:ext cx="11458944" cy="361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endParaRPr/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6747"/>
                </a:solidFill>
                <a:latin typeface="Canva Sans"/>
                <a:ea typeface="Canva Sans"/>
                <a:cs typeface="Canva Sans"/>
                <a:sym typeface="Canva Sans"/>
              </a:rPr>
              <a:t>AI Behavior Summary</a:t>
            </a:r>
          </a:p>
          <a:p>
            <a:pPr marL="640082" lvl="2" indent="-213361" algn="l">
              <a:lnSpc>
                <a:spcPts val="3919"/>
              </a:lnSpc>
              <a:buAutoNum type="arabicPeriod"/>
            </a:pPr>
            <a:r>
              <a:rPr lang="en-US" sz="2799">
                <a:solidFill>
                  <a:srgbClr val="006747"/>
                </a:solidFill>
                <a:latin typeface="Canva Sans"/>
                <a:ea typeface="Canva Sans"/>
                <a:cs typeface="Canva Sans"/>
                <a:sym typeface="Canva Sans"/>
              </a:rPr>
              <a:t>The AI never loses when using full-depth Minimax.</a:t>
            </a:r>
          </a:p>
          <a:p>
            <a:pPr marL="640082" lvl="2" indent="-213361" algn="l">
              <a:lnSpc>
                <a:spcPts val="3919"/>
              </a:lnSpc>
              <a:buAutoNum type="arabicPeriod"/>
            </a:pPr>
            <a:r>
              <a:rPr lang="en-US" sz="2799">
                <a:solidFill>
                  <a:srgbClr val="006747"/>
                </a:solidFill>
                <a:latin typeface="Canva Sans"/>
                <a:ea typeface="Canva Sans"/>
                <a:cs typeface="Canva Sans"/>
                <a:sym typeface="Canva Sans"/>
              </a:rPr>
              <a:t>It consistently blocks all threats and selects optimal winning moves.</a:t>
            </a:r>
          </a:p>
          <a:p>
            <a:pPr marL="640082" lvl="2" indent="-213361" algn="l">
              <a:lnSpc>
                <a:spcPts val="3919"/>
              </a:lnSpc>
              <a:buAutoNum type="arabicPeriod"/>
            </a:pPr>
            <a:r>
              <a:rPr lang="en-US" sz="2799">
                <a:solidFill>
                  <a:srgbClr val="006747"/>
                </a:solidFill>
                <a:latin typeface="Canva Sans"/>
                <a:ea typeface="Canva Sans"/>
                <a:cs typeface="Canva Sans"/>
                <a:sym typeface="Canva Sans"/>
              </a:rPr>
              <a:t>If no winning path exists, the AI will force a guaranteed draw.</a:t>
            </a:r>
          </a:p>
          <a:p>
            <a:pPr marL="640082" lvl="2" indent="-213361" algn="ctr">
              <a:lnSpc>
                <a:spcPts val="4759"/>
              </a:lnSpc>
            </a:pPr>
            <a:endParaRPr lang="en-US" sz="2799">
              <a:solidFill>
                <a:srgbClr val="006747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949440" y="6902439"/>
            <a:ext cx="9197094" cy="252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AI Difficulty Selection</a:t>
            </a:r>
          </a:p>
          <a:p>
            <a:pPr algn="l">
              <a:lnSpc>
                <a:spcPts val="3840"/>
              </a:lnSpc>
            </a:pPr>
            <a:r>
              <a:rPr lang="en-US" sz="32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Select AI Difficulty Level:</a:t>
            </a: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1️⃣ </a:t>
            </a:r>
            <a:r>
              <a:rPr lang="en-US" sz="32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Easy</a:t>
            </a: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2️⃣ </a:t>
            </a:r>
            <a:r>
              <a:rPr lang="en-US" sz="32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Medium</a:t>
            </a: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3️⃣ </a:t>
            </a:r>
            <a:r>
              <a:rPr lang="en-US" sz="32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Hard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9524" y="-9524"/>
            <a:ext cx="18310288" cy="10309288"/>
          </a:xfrm>
          <a:custGeom>
            <a:avLst/>
            <a:gdLst/>
            <a:ahLst/>
            <a:cxnLst/>
            <a:rect l="l" t="t" r="r" b="b"/>
            <a:pathLst>
              <a:path w="18310288" h="10309288">
                <a:moveTo>
                  <a:pt x="0" y="0"/>
                </a:moveTo>
                <a:lnTo>
                  <a:pt x="18310288" y="0"/>
                </a:lnTo>
                <a:lnTo>
                  <a:pt x="18310288" y="10309288"/>
                </a:lnTo>
                <a:lnTo>
                  <a:pt x="0" y="10309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992237" y="864989"/>
            <a:ext cx="12801811" cy="750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Performance of TIC TAC TOE Game: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4809A-CFA8-E957-56E1-BEA6D63BCA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1943100"/>
            <a:ext cx="12715976" cy="762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CE6C5-6689-5067-758F-CAF95DFAB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BED2CE6-0055-6129-10DD-1B53967DD80E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>
              <a:extLst>
                <a:ext uri="{FF2B5EF4-FFF2-40B4-BE49-F238E27FC236}">
                  <a16:creationId xmlns:a16="http://schemas.microsoft.com/office/drawing/2014/main" id="{C31F4885-AD6D-95AF-C9F0-60BEC8E177DE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C8F149B9-289F-CEFD-6CB6-22E1D9562BCF}"/>
              </a:ext>
            </a:extLst>
          </p:cNvPr>
          <p:cNvSpPr/>
          <p:nvPr/>
        </p:nvSpPr>
        <p:spPr>
          <a:xfrm>
            <a:off x="-9524" y="-9524"/>
            <a:ext cx="18310288" cy="10309288"/>
          </a:xfrm>
          <a:custGeom>
            <a:avLst/>
            <a:gdLst/>
            <a:ahLst/>
            <a:cxnLst/>
            <a:rect l="l" t="t" r="r" b="b"/>
            <a:pathLst>
              <a:path w="18310288" h="10309288">
                <a:moveTo>
                  <a:pt x="0" y="0"/>
                </a:moveTo>
                <a:lnTo>
                  <a:pt x="18310288" y="0"/>
                </a:lnTo>
                <a:lnTo>
                  <a:pt x="18310288" y="10309288"/>
                </a:lnTo>
                <a:lnTo>
                  <a:pt x="0" y="10309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D56BD73-ACCD-C7A6-22BC-0D52A376AC4B}"/>
              </a:ext>
            </a:extLst>
          </p:cNvPr>
          <p:cNvSpPr txBox="1"/>
          <p:nvPr/>
        </p:nvSpPr>
        <p:spPr>
          <a:xfrm>
            <a:off x="992237" y="864989"/>
            <a:ext cx="12801811" cy="750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Performance of TIC TAC TOE Game: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7A19C0-FFE1-5828-8AE3-A9696A3FB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2875" y="2095500"/>
            <a:ext cx="12102250" cy="713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41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9524" y="-9524"/>
            <a:ext cx="18310288" cy="10309288"/>
          </a:xfrm>
          <a:custGeom>
            <a:avLst/>
            <a:gdLst/>
            <a:ahLst/>
            <a:cxnLst/>
            <a:rect l="l" t="t" r="r" b="b"/>
            <a:pathLst>
              <a:path w="18310288" h="10309288">
                <a:moveTo>
                  <a:pt x="0" y="0"/>
                </a:moveTo>
                <a:lnTo>
                  <a:pt x="18310288" y="0"/>
                </a:lnTo>
                <a:lnTo>
                  <a:pt x="18310288" y="10309288"/>
                </a:lnTo>
                <a:lnTo>
                  <a:pt x="0" y="10309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7200900" cy="10287000"/>
            <a:chOff x="0" y="0"/>
            <a:chExt cx="9601200" cy="13716000"/>
          </a:xfrm>
        </p:grpSpPr>
        <p:sp>
          <p:nvSpPr>
            <p:cNvPr id="6" name="Freeform 6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4" r="-4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850237" y="994470"/>
            <a:ext cx="9409063" cy="70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4"/>
              </a:lnSpc>
            </a:pPr>
            <a:r>
              <a:rPr lang="en-US" sz="442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Conclusion: An Unbeatable AI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50237" y="1758851"/>
            <a:ext cx="9445526" cy="873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4"/>
              </a:lnSpc>
            </a:pPr>
            <a:r>
              <a:rPr lang="en-US" sz="2224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The developed AI proved to be an </a:t>
            </a:r>
            <a:r>
              <a:rPr lang="en-US" sz="2224">
                <a:solidFill>
                  <a:srgbClr val="006747"/>
                </a:solidFill>
                <a:latin typeface="Arimo"/>
                <a:ea typeface="Arimo"/>
                <a:cs typeface="Arimo"/>
                <a:sym typeface="Arimo"/>
              </a:rPr>
              <a:t>unbeatable opponent</a:t>
            </a:r>
            <a:r>
              <a:rPr lang="en-US" sz="2224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 in Tic-Tac-Toe, consistently achieving optimal outcomes.</a:t>
            </a:r>
          </a:p>
        </p:txBody>
      </p:sp>
      <p:sp>
        <p:nvSpPr>
          <p:cNvPr id="9" name="Freeform 9"/>
          <p:cNvSpPr/>
          <p:nvPr/>
        </p:nvSpPr>
        <p:spPr>
          <a:xfrm>
            <a:off x="7840712" y="2935635"/>
            <a:ext cx="497396" cy="497396"/>
          </a:xfrm>
          <a:custGeom>
            <a:avLst/>
            <a:gdLst/>
            <a:ahLst/>
            <a:cxnLst/>
            <a:rect l="l" t="t" r="r" b="b"/>
            <a:pathLst>
              <a:path w="497396" h="497396">
                <a:moveTo>
                  <a:pt x="0" y="0"/>
                </a:moveTo>
                <a:lnTo>
                  <a:pt x="497396" y="0"/>
                </a:lnTo>
                <a:lnTo>
                  <a:pt x="497396" y="497396"/>
                </a:lnTo>
                <a:lnTo>
                  <a:pt x="0" y="4973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929935" y="3127846"/>
            <a:ext cx="318939" cy="25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28510" y="2904604"/>
            <a:ext cx="5215163" cy="34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9"/>
              </a:lnSpc>
            </a:pPr>
            <a:r>
              <a:rPr lang="en-US" sz="226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Guaranteed Optimal Play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04634" y="3288431"/>
            <a:ext cx="8754666" cy="873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4"/>
              </a:lnSpc>
            </a:pPr>
            <a:r>
              <a:rPr lang="en-US" sz="2224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Using full-depth Minimax, the AI consistently blocked threats and secured winning moves or forced a draw.</a:t>
            </a:r>
          </a:p>
        </p:txBody>
      </p:sp>
      <p:sp>
        <p:nvSpPr>
          <p:cNvPr id="13" name="Freeform 13"/>
          <p:cNvSpPr/>
          <p:nvPr/>
        </p:nvSpPr>
        <p:spPr>
          <a:xfrm>
            <a:off x="7840712" y="4574083"/>
            <a:ext cx="497396" cy="497396"/>
          </a:xfrm>
          <a:custGeom>
            <a:avLst/>
            <a:gdLst/>
            <a:ahLst/>
            <a:cxnLst/>
            <a:rect l="l" t="t" r="r" b="b"/>
            <a:pathLst>
              <a:path w="497396" h="497396">
                <a:moveTo>
                  <a:pt x="0" y="0"/>
                </a:moveTo>
                <a:lnTo>
                  <a:pt x="497396" y="0"/>
                </a:lnTo>
                <a:lnTo>
                  <a:pt x="497396" y="497396"/>
                </a:lnTo>
                <a:lnTo>
                  <a:pt x="0" y="4973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7929935" y="4766295"/>
            <a:ext cx="318939" cy="25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28510" y="4528691"/>
            <a:ext cx="4144490" cy="34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9"/>
              </a:lnSpc>
            </a:pPr>
            <a:r>
              <a:rPr lang="en-US" sz="226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Enhanced Efficiency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41098" y="4849714"/>
            <a:ext cx="8754666" cy="873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4"/>
              </a:lnSpc>
            </a:pPr>
            <a:r>
              <a:rPr lang="en-US" sz="2224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Alpha-Beta Pruning significantly accelerated the AI's response time without compromising decision quality.</a:t>
            </a:r>
          </a:p>
        </p:txBody>
      </p:sp>
      <p:sp>
        <p:nvSpPr>
          <p:cNvPr id="17" name="Freeform 17"/>
          <p:cNvSpPr/>
          <p:nvPr/>
        </p:nvSpPr>
        <p:spPr>
          <a:xfrm>
            <a:off x="7840712" y="6212532"/>
            <a:ext cx="497396" cy="497396"/>
          </a:xfrm>
          <a:custGeom>
            <a:avLst/>
            <a:gdLst/>
            <a:ahLst/>
            <a:cxnLst/>
            <a:rect l="l" t="t" r="r" b="b"/>
            <a:pathLst>
              <a:path w="497396" h="497396">
                <a:moveTo>
                  <a:pt x="0" y="0"/>
                </a:moveTo>
                <a:lnTo>
                  <a:pt x="497396" y="0"/>
                </a:lnTo>
                <a:lnTo>
                  <a:pt x="497396" y="497396"/>
                </a:lnTo>
                <a:lnTo>
                  <a:pt x="0" y="4973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7929935" y="6404744"/>
            <a:ext cx="318939" cy="25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28510" y="6167140"/>
            <a:ext cx="4453457" cy="36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3"/>
              </a:lnSpc>
            </a:pPr>
            <a:r>
              <a:rPr lang="en-US" sz="236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Strategic Adaptability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41098" y="6488162"/>
            <a:ext cx="8754666" cy="873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4"/>
              </a:lnSpc>
            </a:pPr>
            <a:r>
              <a:rPr lang="en-US" sz="2224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Heuristic evaluation allowed for strong play even in scenarios where a complete search was unnecessary or infeasible.</a:t>
            </a:r>
          </a:p>
        </p:txBody>
      </p:sp>
      <p:sp>
        <p:nvSpPr>
          <p:cNvPr id="21" name="Freeform 21"/>
          <p:cNvSpPr/>
          <p:nvPr/>
        </p:nvSpPr>
        <p:spPr>
          <a:xfrm>
            <a:off x="7840712" y="7850981"/>
            <a:ext cx="497396" cy="497396"/>
          </a:xfrm>
          <a:custGeom>
            <a:avLst/>
            <a:gdLst/>
            <a:ahLst/>
            <a:cxnLst/>
            <a:rect l="l" t="t" r="r" b="b"/>
            <a:pathLst>
              <a:path w="497396" h="497396">
                <a:moveTo>
                  <a:pt x="0" y="0"/>
                </a:moveTo>
                <a:lnTo>
                  <a:pt x="497396" y="0"/>
                </a:lnTo>
                <a:lnTo>
                  <a:pt x="497396" y="497396"/>
                </a:lnTo>
                <a:lnTo>
                  <a:pt x="0" y="4973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7929935" y="8043193"/>
            <a:ext cx="318939" cy="255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428510" y="7757970"/>
            <a:ext cx="5704212" cy="36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3"/>
              </a:lnSpc>
            </a:pPr>
            <a:r>
              <a:rPr lang="en-US" sz="236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Maintainable Codebase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541098" y="8126611"/>
            <a:ext cx="8754666" cy="873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4"/>
              </a:lnSpc>
            </a:pPr>
            <a:r>
              <a:rPr lang="en-US" sz="2224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The modular design facilitated easy testing, debugging, and future updates to the project.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9524" y="-9524"/>
            <a:ext cx="18310288" cy="10309288"/>
          </a:xfrm>
          <a:custGeom>
            <a:avLst/>
            <a:gdLst/>
            <a:ahLst/>
            <a:cxnLst/>
            <a:rect l="l" t="t" r="r" b="b"/>
            <a:pathLst>
              <a:path w="18310288" h="10309288">
                <a:moveTo>
                  <a:pt x="0" y="0"/>
                </a:moveTo>
                <a:lnTo>
                  <a:pt x="18310288" y="0"/>
                </a:lnTo>
                <a:lnTo>
                  <a:pt x="18310288" y="10309288"/>
                </a:lnTo>
                <a:lnTo>
                  <a:pt x="0" y="10309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7200900" cy="10287000"/>
            <a:chOff x="0" y="0"/>
            <a:chExt cx="9601200" cy="13716000"/>
          </a:xfrm>
        </p:grpSpPr>
        <p:sp>
          <p:nvSpPr>
            <p:cNvPr id="6" name="Freeform 6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4" r="-4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850237" y="1062335"/>
            <a:ext cx="9464612" cy="1321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2"/>
              </a:lnSpc>
            </a:pPr>
            <a:r>
              <a:rPr lang="en-US" sz="4174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Identified Drawbacks and Limitations</a:t>
            </a:r>
          </a:p>
        </p:txBody>
      </p:sp>
      <p:sp>
        <p:nvSpPr>
          <p:cNvPr id="8" name="Freeform 8"/>
          <p:cNvSpPr/>
          <p:nvPr/>
        </p:nvSpPr>
        <p:spPr>
          <a:xfrm>
            <a:off x="7831188" y="2638426"/>
            <a:ext cx="9483661" cy="1238643"/>
          </a:xfrm>
          <a:custGeom>
            <a:avLst/>
            <a:gdLst/>
            <a:ahLst/>
            <a:cxnLst/>
            <a:rect l="l" t="t" r="r" b="b"/>
            <a:pathLst>
              <a:path w="9483661" h="1238643">
                <a:moveTo>
                  <a:pt x="0" y="0"/>
                </a:moveTo>
                <a:lnTo>
                  <a:pt x="9483661" y="0"/>
                </a:lnTo>
                <a:lnTo>
                  <a:pt x="9483661" y="1238643"/>
                </a:lnTo>
                <a:lnTo>
                  <a:pt x="0" y="1238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51" b="-3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067628" y="2750381"/>
            <a:ext cx="4505343" cy="32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136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No Learning Capability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67628" y="2982255"/>
            <a:ext cx="8991600" cy="710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8"/>
              </a:lnSpc>
            </a:pPr>
            <a:r>
              <a:rPr lang="en-US" sz="1761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The AI operates on predefined algorithms and does not learn or adapt from gameplay experience.</a:t>
            </a:r>
          </a:p>
        </p:txBody>
      </p:sp>
      <p:sp>
        <p:nvSpPr>
          <p:cNvPr id="11" name="Freeform 11"/>
          <p:cNvSpPr/>
          <p:nvPr/>
        </p:nvSpPr>
        <p:spPr>
          <a:xfrm>
            <a:off x="7831188" y="4037410"/>
            <a:ext cx="9483661" cy="1556289"/>
          </a:xfrm>
          <a:custGeom>
            <a:avLst/>
            <a:gdLst/>
            <a:ahLst/>
            <a:cxnLst/>
            <a:rect l="l" t="t" r="r" b="b"/>
            <a:pathLst>
              <a:path w="9483661" h="1556289">
                <a:moveTo>
                  <a:pt x="0" y="0"/>
                </a:moveTo>
                <a:lnTo>
                  <a:pt x="9483661" y="0"/>
                </a:lnTo>
                <a:lnTo>
                  <a:pt x="9483661" y="1556289"/>
                </a:lnTo>
                <a:lnTo>
                  <a:pt x="0" y="15562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69" b="-1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077200" y="4235798"/>
            <a:ext cx="3480277" cy="32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136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Fixed Board Size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077200" y="4483894"/>
            <a:ext cx="8991600" cy="710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8"/>
              </a:lnSpc>
            </a:pPr>
            <a:r>
              <a:rPr lang="en-US" sz="1761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Limited to a standard 3x3 grid; it cannot scale to larger game boards without significant modifications.</a:t>
            </a:r>
          </a:p>
        </p:txBody>
      </p:sp>
      <p:sp>
        <p:nvSpPr>
          <p:cNvPr id="14" name="Freeform 14"/>
          <p:cNvSpPr/>
          <p:nvPr/>
        </p:nvSpPr>
        <p:spPr>
          <a:xfrm>
            <a:off x="7831188" y="5753993"/>
            <a:ext cx="9483566" cy="1238631"/>
          </a:xfrm>
          <a:custGeom>
            <a:avLst/>
            <a:gdLst/>
            <a:ahLst/>
            <a:cxnLst/>
            <a:rect l="l" t="t" r="r" b="b"/>
            <a:pathLst>
              <a:path w="9483566" h="1238631">
                <a:moveTo>
                  <a:pt x="0" y="0"/>
                </a:moveTo>
                <a:lnTo>
                  <a:pt x="9483566" y="0"/>
                </a:lnTo>
                <a:lnTo>
                  <a:pt x="9483566" y="1238631"/>
                </a:lnTo>
                <a:lnTo>
                  <a:pt x="0" y="12386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51" b="-3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8077200" y="5952381"/>
            <a:ext cx="6851879" cy="32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136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Lack of Graphical User Interface (GUI)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77200" y="6346179"/>
            <a:ext cx="8991600" cy="372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8"/>
              </a:lnSpc>
            </a:pPr>
            <a:r>
              <a:rPr lang="en-US" sz="1861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Currently text-based, lacking visual appeal and intuitive interaction.</a:t>
            </a:r>
          </a:p>
        </p:txBody>
      </p:sp>
      <p:sp>
        <p:nvSpPr>
          <p:cNvPr id="17" name="Freeform 17"/>
          <p:cNvSpPr/>
          <p:nvPr/>
        </p:nvSpPr>
        <p:spPr>
          <a:xfrm>
            <a:off x="7831188" y="7152978"/>
            <a:ext cx="9483661" cy="1556289"/>
          </a:xfrm>
          <a:custGeom>
            <a:avLst/>
            <a:gdLst/>
            <a:ahLst/>
            <a:cxnLst/>
            <a:rect l="l" t="t" r="r" b="b"/>
            <a:pathLst>
              <a:path w="9483661" h="1556289">
                <a:moveTo>
                  <a:pt x="0" y="0"/>
                </a:moveTo>
                <a:lnTo>
                  <a:pt x="9483661" y="0"/>
                </a:lnTo>
                <a:lnTo>
                  <a:pt x="9483661" y="1556289"/>
                </a:lnTo>
                <a:lnTo>
                  <a:pt x="0" y="15562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69" b="-1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8077200" y="7351365"/>
            <a:ext cx="5146420" cy="32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136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Static &amp; Predictable Behavior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77200" y="7599461"/>
            <a:ext cx="8991600" cy="710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8"/>
              </a:lnSpc>
            </a:pPr>
            <a:r>
              <a:rPr lang="en-US" sz="1761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Plays perfectly every time, offering no dynamic difficulty or variation, which can make it predictable for experienced players.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9524" y="-9524"/>
            <a:ext cx="18310288" cy="10309288"/>
          </a:xfrm>
          <a:custGeom>
            <a:avLst/>
            <a:gdLst/>
            <a:ahLst/>
            <a:cxnLst/>
            <a:rect l="l" t="t" r="r" b="b"/>
            <a:pathLst>
              <a:path w="18310288" h="10309288">
                <a:moveTo>
                  <a:pt x="0" y="0"/>
                </a:moveTo>
                <a:lnTo>
                  <a:pt x="18310288" y="0"/>
                </a:lnTo>
                <a:lnTo>
                  <a:pt x="18310288" y="10309288"/>
                </a:lnTo>
                <a:lnTo>
                  <a:pt x="0" y="10309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6049019" y="9686925"/>
            <a:ext cx="2153221" cy="514350"/>
            <a:chOff x="0" y="0"/>
            <a:chExt cx="2870961" cy="685800"/>
          </a:xfrm>
        </p:grpSpPr>
        <p:sp>
          <p:nvSpPr>
            <p:cNvPr id="6" name="Freeform 6" descr="preencoded.png">
              <a:hlinkClick r:id="rId6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207" b="-2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4" r="-4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92238" y="859036"/>
            <a:ext cx="9445526" cy="129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3875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Future Enhancements &amp; Development Plan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92238" y="2454176"/>
            <a:ext cx="595313" cy="1428750"/>
            <a:chOff x="0" y="0"/>
            <a:chExt cx="793750" cy="190500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793750" cy="1905000"/>
            </a:xfrm>
            <a:custGeom>
              <a:avLst/>
              <a:gdLst/>
              <a:ahLst/>
              <a:cxnLst/>
              <a:rect l="l" t="t" r="r" b="b"/>
              <a:pathLst>
                <a:path w="793750" h="1905000">
                  <a:moveTo>
                    <a:pt x="0" y="0"/>
                  </a:moveTo>
                  <a:lnTo>
                    <a:pt x="793750" y="0"/>
                  </a:lnTo>
                  <a:lnTo>
                    <a:pt x="793750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666" r="-6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85937" y="2435126"/>
            <a:ext cx="8304530" cy="373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336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Implement a Graphical User Interface (GUI)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85937" y="2853035"/>
            <a:ext cx="8651825" cy="861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2161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Integrate frameworks like Tkinter or Pygame for a visually engaging and interactive experience with click-based gameplay.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89894" y="4113610"/>
            <a:ext cx="595313" cy="1428750"/>
            <a:chOff x="0" y="0"/>
            <a:chExt cx="793750" cy="1905000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793750" cy="1905000"/>
            </a:xfrm>
            <a:custGeom>
              <a:avLst/>
              <a:gdLst/>
              <a:ahLst/>
              <a:cxnLst/>
              <a:rect l="l" t="t" r="r" b="b"/>
              <a:pathLst>
                <a:path w="793750" h="1905000">
                  <a:moveTo>
                    <a:pt x="0" y="0"/>
                  </a:moveTo>
                  <a:lnTo>
                    <a:pt x="793750" y="0"/>
                  </a:lnTo>
                  <a:lnTo>
                    <a:pt x="793750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666" r="-6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083594" y="4094560"/>
            <a:ext cx="5069579" cy="373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336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AI Learning &amp; Adaptation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83594" y="4521994"/>
            <a:ext cx="8354169" cy="80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8"/>
              </a:lnSpc>
            </a:pPr>
            <a:r>
              <a:rPr lang="en-US" sz="2061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Explore </a:t>
            </a:r>
            <a:r>
              <a:rPr lang="en-US" sz="2061">
                <a:solidFill>
                  <a:srgbClr val="006747"/>
                </a:solidFill>
                <a:latin typeface="Arimo"/>
                <a:ea typeface="Arimo"/>
                <a:cs typeface="Arimo"/>
                <a:sym typeface="Arimo"/>
              </a:rPr>
              <a:t>Q-learning</a:t>
            </a:r>
            <a:r>
              <a:rPr lang="en-US" sz="2061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 or </a:t>
            </a:r>
            <a:r>
              <a:rPr lang="en-US" sz="2061">
                <a:solidFill>
                  <a:srgbClr val="006747"/>
                </a:solidFill>
                <a:latin typeface="Arimo"/>
                <a:ea typeface="Arimo"/>
                <a:cs typeface="Arimo"/>
                <a:sym typeface="Arimo"/>
              </a:rPr>
              <a:t>Reinforcement Learning</a:t>
            </a:r>
            <a:r>
              <a:rPr lang="en-US" sz="2061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 to enable the AI to learn from its games and evolve its strategy dynamically.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587550" y="5773042"/>
            <a:ext cx="595313" cy="1428750"/>
            <a:chOff x="0" y="0"/>
            <a:chExt cx="793750" cy="1905000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793750" cy="1905000"/>
            </a:xfrm>
            <a:custGeom>
              <a:avLst/>
              <a:gdLst/>
              <a:ahLst/>
              <a:cxnLst/>
              <a:rect l="l" t="t" r="r" b="b"/>
              <a:pathLst>
                <a:path w="793750" h="1905000">
                  <a:moveTo>
                    <a:pt x="0" y="0"/>
                  </a:moveTo>
                  <a:lnTo>
                    <a:pt x="793750" y="0"/>
                  </a:lnTo>
                  <a:lnTo>
                    <a:pt x="793750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666" r="-6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381250" y="5753992"/>
            <a:ext cx="4771923" cy="373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336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Support for Larger Boards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81250" y="6181427"/>
            <a:ext cx="8056512" cy="80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8"/>
              </a:lnSpc>
            </a:pPr>
            <a:r>
              <a:rPr lang="en-US" sz="2061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Extend the game to </a:t>
            </a:r>
            <a:r>
              <a:rPr lang="en-US" sz="2061" b="1">
                <a:solidFill>
                  <a:srgbClr val="4B4A4A"/>
                </a:solidFill>
                <a:latin typeface="Arimo Bold"/>
                <a:ea typeface="Arimo Bold"/>
                <a:cs typeface="Arimo Bold"/>
                <a:sym typeface="Arimo Bold"/>
              </a:rPr>
              <a:t>4x4 or 5x5 grids</a:t>
            </a:r>
            <a:r>
              <a:rPr lang="en-US" sz="2061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 by optimizing Minimax with techniques such as </a:t>
            </a:r>
            <a:r>
              <a:rPr lang="en-US" sz="2061">
                <a:solidFill>
                  <a:srgbClr val="006747"/>
                </a:solidFill>
                <a:latin typeface="Arimo"/>
                <a:ea typeface="Arimo"/>
                <a:cs typeface="Arimo"/>
                <a:sym typeface="Arimo"/>
              </a:rPr>
              <a:t>Iterative Deepening</a:t>
            </a:r>
            <a:r>
              <a:rPr lang="en-US" sz="2061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 or </a:t>
            </a:r>
            <a:r>
              <a:rPr lang="en-US" sz="2061">
                <a:solidFill>
                  <a:srgbClr val="006747"/>
                </a:solidFill>
                <a:latin typeface="Arimo"/>
                <a:ea typeface="Arimo"/>
                <a:cs typeface="Arimo"/>
                <a:sym typeface="Arimo"/>
              </a:rPr>
              <a:t>Monte Carlo Tree Search</a:t>
            </a:r>
            <a:r>
              <a:rPr lang="en-US" sz="2061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885355" y="7432476"/>
            <a:ext cx="595313" cy="1428750"/>
            <a:chOff x="0" y="0"/>
            <a:chExt cx="793750" cy="1905000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793750" cy="1905000"/>
            </a:xfrm>
            <a:custGeom>
              <a:avLst/>
              <a:gdLst/>
              <a:ahLst/>
              <a:cxnLst/>
              <a:rect l="l" t="t" r="r" b="b"/>
              <a:pathLst>
                <a:path w="793750" h="1905000">
                  <a:moveTo>
                    <a:pt x="0" y="0"/>
                  </a:moveTo>
                  <a:lnTo>
                    <a:pt x="793750" y="0"/>
                  </a:lnTo>
                  <a:lnTo>
                    <a:pt x="793750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666" r="-6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679055" y="7416701"/>
            <a:ext cx="5028518" cy="373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336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Performance Profiling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79055" y="7840861"/>
            <a:ext cx="7758707" cy="80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8"/>
              </a:lnSpc>
            </a:pPr>
            <a:r>
              <a:rPr lang="en-US" sz="2061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Utilize tools like </a:t>
            </a:r>
            <a:r>
              <a:rPr lang="en-US" sz="2061" b="1">
                <a:solidFill>
                  <a:srgbClr val="4B4A4A"/>
                </a:solidFill>
                <a:latin typeface="Arimo Bold"/>
                <a:ea typeface="Arimo Bold"/>
                <a:cs typeface="Arimo Bold"/>
                <a:sym typeface="Arimo Bold"/>
              </a:rPr>
              <a:t>Profile</a:t>
            </a:r>
            <a:r>
              <a:rPr lang="en-US" sz="2061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 to identify bottlenecks and further optimize the AI's speed and efficiency.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9524" y="-9524"/>
            <a:ext cx="18310288" cy="10309288"/>
          </a:xfrm>
          <a:custGeom>
            <a:avLst/>
            <a:gdLst/>
            <a:ahLst/>
            <a:cxnLst/>
            <a:rect l="l" t="t" r="r" b="b"/>
            <a:pathLst>
              <a:path w="18310288" h="10309288">
                <a:moveTo>
                  <a:pt x="0" y="0"/>
                </a:moveTo>
                <a:lnTo>
                  <a:pt x="18310288" y="0"/>
                </a:lnTo>
                <a:lnTo>
                  <a:pt x="18310288" y="10309288"/>
                </a:lnTo>
                <a:lnTo>
                  <a:pt x="0" y="10309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5558980" y="1028700"/>
            <a:ext cx="7170039" cy="8229600"/>
            <a:chOff x="0" y="0"/>
            <a:chExt cx="9560052" cy="1097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60052" cy="10972800"/>
            </a:xfrm>
            <a:custGeom>
              <a:avLst/>
              <a:gdLst/>
              <a:ahLst/>
              <a:cxnLst/>
              <a:rect l="l" t="t" r="r" b="b"/>
              <a:pathLst>
                <a:path w="9560052" h="10972800">
                  <a:moveTo>
                    <a:pt x="0" y="0"/>
                  </a:moveTo>
                  <a:lnTo>
                    <a:pt x="9560052" y="0"/>
                  </a:lnTo>
                  <a:lnTo>
                    <a:pt x="956005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" r="-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9524" y="-9524"/>
            <a:ext cx="18310288" cy="10309288"/>
          </a:xfrm>
          <a:custGeom>
            <a:avLst/>
            <a:gdLst/>
            <a:ahLst/>
            <a:cxnLst/>
            <a:rect l="l" t="t" r="r" b="b"/>
            <a:pathLst>
              <a:path w="18310288" h="10309288">
                <a:moveTo>
                  <a:pt x="0" y="0"/>
                </a:moveTo>
                <a:lnTo>
                  <a:pt x="18310288" y="0"/>
                </a:lnTo>
                <a:lnTo>
                  <a:pt x="18310288" y="10309288"/>
                </a:lnTo>
                <a:lnTo>
                  <a:pt x="0" y="10309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92238" y="795189"/>
            <a:ext cx="9399538" cy="677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3875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Introduction to Optimal AI Gameplay</a:t>
            </a:r>
          </a:p>
        </p:txBody>
      </p:sp>
      <p:sp>
        <p:nvSpPr>
          <p:cNvPr id="6" name="Freeform 6"/>
          <p:cNvSpPr/>
          <p:nvPr/>
        </p:nvSpPr>
        <p:spPr>
          <a:xfrm>
            <a:off x="987476" y="2063056"/>
            <a:ext cx="9455086" cy="1479232"/>
          </a:xfrm>
          <a:custGeom>
            <a:avLst/>
            <a:gdLst/>
            <a:ahLst/>
            <a:cxnLst/>
            <a:rect l="l" t="t" r="r" b="b"/>
            <a:pathLst>
              <a:path w="9455086" h="1479232">
                <a:moveTo>
                  <a:pt x="0" y="0"/>
                </a:moveTo>
                <a:lnTo>
                  <a:pt x="9455086" y="0"/>
                </a:lnTo>
                <a:lnTo>
                  <a:pt x="9455086" y="1479232"/>
                </a:lnTo>
                <a:lnTo>
                  <a:pt x="0" y="14792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08" b="-2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 descr="preencoded.png"/>
          <p:cNvSpPr/>
          <p:nvPr/>
        </p:nvSpPr>
        <p:spPr>
          <a:xfrm>
            <a:off x="5595938" y="194875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0"/>
                </a:moveTo>
                <a:lnTo>
                  <a:pt x="238125" y="0"/>
                </a:lnTo>
                <a:lnTo>
                  <a:pt x="238125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87476" y="2034480"/>
            <a:ext cx="9455086" cy="123825"/>
          </a:xfrm>
          <a:custGeom>
            <a:avLst/>
            <a:gdLst/>
            <a:ahLst/>
            <a:cxnLst/>
            <a:rect l="l" t="t" r="r" b="b"/>
            <a:pathLst>
              <a:path w="9455086" h="123825">
                <a:moveTo>
                  <a:pt x="0" y="0"/>
                </a:moveTo>
                <a:lnTo>
                  <a:pt x="9455086" y="0"/>
                </a:lnTo>
                <a:lnTo>
                  <a:pt x="9455086" y="123825"/>
                </a:lnTo>
                <a:lnTo>
                  <a:pt x="0" y="123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7"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219200" y="2435513"/>
            <a:ext cx="3358391" cy="35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4"/>
              </a:lnSpc>
            </a:pPr>
            <a:r>
              <a:rPr lang="en-US" sz="2236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Project Objective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9200" y="2880123"/>
            <a:ext cx="8991600" cy="390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8"/>
              </a:lnSpc>
            </a:pPr>
            <a:r>
              <a:rPr lang="en-US" sz="2061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To develop an optimal Tic-Tac-Toe AI capable of making perfect moves.</a:t>
            </a:r>
          </a:p>
        </p:txBody>
      </p:sp>
      <p:sp>
        <p:nvSpPr>
          <p:cNvPr id="11" name="Freeform 11"/>
          <p:cNvSpPr/>
          <p:nvPr/>
        </p:nvSpPr>
        <p:spPr>
          <a:xfrm>
            <a:off x="987476" y="4028778"/>
            <a:ext cx="9455086" cy="1479232"/>
          </a:xfrm>
          <a:custGeom>
            <a:avLst/>
            <a:gdLst/>
            <a:ahLst/>
            <a:cxnLst/>
            <a:rect l="l" t="t" r="r" b="b"/>
            <a:pathLst>
              <a:path w="9455086" h="1479232">
                <a:moveTo>
                  <a:pt x="0" y="0"/>
                </a:moveTo>
                <a:lnTo>
                  <a:pt x="9455086" y="0"/>
                </a:lnTo>
                <a:lnTo>
                  <a:pt x="9455086" y="1479232"/>
                </a:lnTo>
                <a:lnTo>
                  <a:pt x="0" y="14792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08" b="-2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219200" y="4316909"/>
            <a:ext cx="3529031" cy="35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4"/>
              </a:lnSpc>
            </a:pPr>
            <a:r>
              <a:rPr lang="en-US" sz="2236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Core Algorithm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9200" y="4730055"/>
            <a:ext cx="8991600" cy="386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1961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Utilizes the Minimax algorithm for strategic decision-making.</a:t>
            </a:r>
          </a:p>
        </p:txBody>
      </p:sp>
      <p:sp>
        <p:nvSpPr>
          <p:cNvPr id="14" name="Freeform 14"/>
          <p:cNvSpPr/>
          <p:nvPr/>
        </p:nvSpPr>
        <p:spPr>
          <a:xfrm>
            <a:off x="987476" y="4000202"/>
            <a:ext cx="9455086" cy="123825"/>
          </a:xfrm>
          <a:custGeom>
            <a:avLst/>
            <a:gdLst/>
            <a:ahLst/>
            <a:cxnLst/>
            <a:rect l="l" t="t" r="r" b="b"/>
            <a:pathLst>
              <a:path w="9455086" h="123825">
                <a:moveTo>
                  <a:pt x="0" y="0"/>
                </a:moveTo>
                <a:lnTo>
                  <a:pt x="9455086" y="0"/>
                </a:lnTo>
                <a:lnTo>
                  <a:pt x="9455086" y="123825"/>
                </a:lnTo>
                <a:lnTo>
                  <a:pt x="0" y="123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7"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987476" y="5994499"/>
            <a:ext cx="9455086" cy="1479232"/>
          </a:xfrm>
          <a:custGeom>
            <a:avLst/>
            <a:gdLst/>
            <a:ahLst/>
            <a:cxnLst/>
            <a:rect l="l" t="t" r="r" b="b"/>
            <a:pathLst>
              <a:path w="9455086" h="1479232">
                <a:moveTo>
                  <a:pt x="0" y="0"/>
                </a:moveTo>
                <a:lnTo>
                  <a:pt x="9455086" y="0"/>
                </a:lnTo>
                <a:lnTo>
                  <a:pt x="9455086" y="1479232"/>
                </a:lnTo>
                <a:lnTo>
                  <a:pt x="0" y="14792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08" b="-2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987476" y="5965923"/>
            <a:ext cx="9455086" cy="123825"/>
          </a:xfrm>
          <a:custGeom>
            <a:avLst/>
            <a:gdLst/>
            <a:ahLst/>
            <a:cxnLst/>
            <a:rect l="l" t="t" r="r" b="b"/>
            <a:pathLst>
              <a:path w="9455086" h="123825">
                <a:moveTo>
                  <a:pt x="0" y="0"/>
                </a:moveTo>
                <a:lnTo>
                  <a:pt x="9455086" y="0"/>
                </a:lnTo>
                <a:lnTo>
                  <a:pt x="9455086" y="123825"/>
                </a:lnTo>
                <a:lnTo>
                  <a:pt x="0" y="123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7"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219200" y="6282630"/>
            <a:ext cx="4193382" cy="35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4"/>
              </a:lnSpc>
            </a:pPr>
            <a:r>
              <a:rPr lang="en-US" sz="2236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Efficiency Enhancement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9200" y="6706939"/>
            <a:ext cx="8991600" cy="372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8"/>
              </a:lnSpc>
            </a:pPr>
            <a:r>
              <a:rPr lang="en-US" sz="1861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Incorporates Alpha-Beta Pruning to significantly improve computational speed.</a:t>
            </a:r>
          </a:p>
        </p:txBody>
      </p:sp>
      <p:sp>
        <p:nvSpPr>
          <p:cNvPr id="19" name="Freeform 19"/>
          <p:cNvSpPr/>
          <p:nvPr/>
        </p:nvSpPr>
        <p:spPr>
          <a:xfrm>
            <a:off x="987476" y="7960222"/>
            <a:ext cx="9455086" cy="1479232"/>
          </a:xfrm>
          <a:custGeom>
            <a:avLst/>
            <a:gdLst/>
            <a:ahLst/>
            <a:cxnLst/>
            <a:rect l="l" t="t" r="r" b="b"/>
            <a:pathLst>
              <a:path w="9455086" h="1479232">
                <a:moveTo>
                  <a:pt x="0" y="0"/>
                </a:moveTo>
                <a:lnTo>
                  <a:pt x="9455086" y="0"/>
                </a:lnTo>
                <a:lnTo>
                  <a:pt x="9455086" y="1479232"/>
                </a:lnTo>
                <a:lnTo>
                  <a:pt x="0" y="14792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08" b="-2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219200" y="8248352"/>
            <a:ext cx="4193382" cy="35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4"/>
              </a:lnSpc>
            </a:pPr>
            <a:r>
              <a:rPr lang="en-US" sz="2236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Heuristic Evaluation</a:t>
            </a:r>
          </a:p>
        </p:txBody>
      </p:sp>
      <p:sp>
        <p:nvSpPr>
          <p:cNvPr id="21" name="Freeform 21"/>
          <p:cNvSpPr/>
          <p:nvPr/>
        </p:nvSpPr>
        <p:spPr>
          <a:xfrm>
            <a:off x="987476" y="7931646"/>
            <a:ext cx="9455086" cy="123825"/>
          </a:xfrm>
          <a:custGeom>
            <a:avLst/>
            <a:gdLst/>
            <a:ahLst/>
            <a:cxnLst/>
            <a:rect l="l" t="t" r="r" b="b"/>
            <a:pathLst>
              <a:path w="9455086" h="123825">
                <a:moveTo>
                  <a:pt x="0" y="0"/>
                </a:moveTo>
                <a:lnTo>
                  <a:pt x="9455086" y="0"/>
                </a:lnTo>
                <a:lnTo>
                  <a:pt x="9455086" y="123825"/>
                </a:lnTo>
                <a:lnTo>
                  <a:pt x="0" y="123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7" r="-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219200" y="8661499"/>
            <a:ext cx="8991600" cy="372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8"/>
              </a:lnSpc>
            </a:pPr>
            <a:r>
              <a:rPr lang="en-US" sz="1861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Employs a heuristic system for faster, limited-depth gameplay.</a:t>
            </a:r>
          </a:p>
        </p:txBody>
      </p:sp>
      <p:sp>
        <p:nvSpPr>
          <p:cNvPr id="23" name="Freeform 23" descr="preencoded.png"/>
          <p:cNvSpPr/>
          <p:nvPr/>
        </p:nvSpPr>
        <p:spPr>
          <a:xfrm>
            <a:off x="5595938" y="3914477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0"/>
                </a:moveTo>
                <a:lnTo>
                  <a:pt x="238125" y="0"/>
                </a:lnTo>
                <a:lnTo>
                  <a:pt x="238125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2000" r="-20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5412582" y="1765399"/>
            <a:ext cx="604837" cy="604837"/>
          </a:xfrm>
          <a:custGeom>
            <a:avLst/>
            <a:gdLst/>
            <a:ahLst/>
            <a:cxnLst/>
            <a:rect l="l" t="t" r="r" b="b"/>
            <a:pathLst>
              <a:path w="604837" h="604837">
                <a:moveTo>
                  <a:pt x="0" y="0"/>
                </a:moveTo>
                <a:lnTo>
                  <a:pt x="604837" y="0"/>
                </a:lnTo>
                <a:lnTo>
                  <a:pt x="604837" y="604837"/>
                </a:lnTo>
                <a:lnTo>
                  <a:pt x="0" y="6048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5412582" y="3731122"/>
            <a:ext cx="604837" cy="604837"/>
          </a:xfrm>
          <a:custGeom>
            <a:avLst/>
            <a:gdLst/>
            <a:ahLst/>
            <a:cxnLst/>
            <a:rect l="l" t="t" r="r" b="b"/>
            <a:pathLst>
              <a:path w="604837" h="604837">
                <a:moveTo>
                  <a:pt x="0" y="0"/>
                </a:moveTo>
                <a:lnTo>
                  <a:pt x="604837" y="0"/>
                </a:lnTo>
                <a:lnTo>
                  <a:pt x="604837" y="604837"/>
                </a:lnTo>
                <a:lnTo>
                  <a:pt x="0" y="6048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5412582" y="5696843"/>
            <a:ext cx="604837" cy="604837"/>
          </a:xfrm>
          <a:custGeom>
            <a:avLst/>
            <a:gdLst/>
            <a:ahLst/>
            <a:cxnLst/>
            <a:rect l="l" t="t" r="r" b="b"/>
            <a:pathLst>
              <a:path w="604837" h="604837">
                <a:moveTo>
                  <a:pt x="0" y="0"/>
                </a:moveTo>
                <a:lnTo>
                  <a:pt x="604837" y="0"/>
                </a:lnTo>
                <a:lnTo>
                  <a:pt x="604837" y="604837"/>
                </a:lnTo>
                <a:lnTo>
                  <a:pt x="0" y="6048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5412582" y="7662565"/>
            <a:ext cx="604837" cy="604837"/>
          </a:xfrm>
          <a:custGeom>
            <a:avLst/>
            <a:gdLst/>
            <a:ahLst/>
            <a:cxnLst/>
            <a:rect l="l" t="t" r="r" b="b"/>
            <a:pathLst>
              <a:path w="604837" h="604837">
                <a:moveTo>
                  <a:pt x="0" y="0"/>
                </a:moveTo>
                <a:lnTo>
                  <a:pt x="604837" y="0"/>
                </a:lnTo>
                <a:lnTo>
                  <a:pt x="604837" y="604837"/>
                </a:lnTo>
                <a:lnTo>
                  <a:pt x="0" y="6048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 descr="preencoded.png"/>
          <p:cNvSpPr/>
          <p:nvPr/>
        </p:nvSpPr>
        <p:spPr>
          <a:xfrm>
            <a:off x="5595938" y="1977330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0"/>
                </a:moveTo>
                <a:lnTo>
                  <a:pt x="238125" y="0"/>
                </a:lnTo>
                <a:lnTo>
                  <a:pt x="238125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 descr="preencoded.png"/>
          <p:cNvSpPr/>
          <p:nvPr/>
        </p:nvSpPr>
        <p:spPr>
          <a:xfrm>
            <a:off x="5595938" y="3943052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0"/>
                </a:moveTo>
                <a:lnTo>
                  <a:pt x="238125" y="0"/>
                </a:lnTo>
                <a:lnTo>
                  <a:pt x="238125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2000" r="-20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 descr="preencoded.png"/>
          <p:cNvSpPr/>
          <p:nvPr/>
        </p:nvSpPr>
        <p:spPr>
          <a:xfrm>
            <a:off x="5595938" y="5880199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0"/>
                </a:moveTo>
                <a:lnTo>
                  <a:pt x="238125" y="0"/>
                </a:lnTo>
                <a:lnTo>
                  <a:pt x="238125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t="-34000" b="-340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 descr="preencoded.png"/>
          <p:cNvSpPr/>
          <p:nvPr/>
        </p:nvSpPr>
        <p:spPr>
          <a:xfrm>
            <a:off x="5595938" y="7845921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0"/>
                </a:moveTo>
                <a:lnTo>
                  <a:pt x="238125" y="0"/>
                </a:lnTo>
                <a:lnTo>
                  <a:pt x="238125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10000" r="-1000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2" name="Group 32"/>
          <p:cNvGrpSpPr/>
          <p:nvPr/>
        </p:nvGrpSpPr>
        <p:grpSpPr>
          <a:xfrm>
            <a:off x="11734800" y="0"/>
            <a:ext cx="6553200" cy="10287000"/>
            <a:chOff x="0" y="0"/>
            <a:chExt cx="8737600" cy="13716000"/>
          </a:xfrm>
        </p:grpSpPr>
        <p:sp>
          <p:nvSpPr>
            <p:cNvPr id="33" name="Freeform 33" descr="preencoded.png"/>
            <p:cNvSpPr/>
            <p:nvPr/>
          </p:nvSpPr>
          <p:spPr>
            <a:xfrm>
              <a:off x="0" y="0"/>
              <a:ext cx="8737600" cy="13716000"/>
            </a:xfrm>
            <a:custGeom>
              <a:avLst/>
              <a:gdLst/>
              <a:ahLst/>
              <a:cxnLst/>
              <a:rect l="l" t="t" r="r" b="b"/>
              <a:pathLst>
                <a:path w="8737600" h="13716000">
                  <a:moveTo>
                    <a:pt x="0" y="0"/>
                  </a:moveTo>
                  <a:lnTo>
                    <a:pt x="8737600" y="0"/>
                  </a:lnTo>
                  <a:lnTo>
                    <a:pt x="87376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-4990" r="-499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9524" y="-9524"/>
            <a:ext cx="18310288" cy="10309288"/>
          </a:xfrm>
          <a:custGeom>
            <a:avLst/>
            <a:gdLst/>
            <a:ahLst/>
            <a:cxnLst/>
            <a:rect l="l" t="t" r="r" b="b"/>
            <a:pathLst>
              <a:path w="18310288" h="10309288">
                <a:moveTo>
                  <a:pt x="0" y="0"/>
                </a:moveTo>
                <a:lnTo>
                  <a:pt x="18310288" y="0"/>
                </a:lnTo>
                <a:lnTo>
                  <a:pt x="18310288" y="10309288"/>
                </a:lnTo>
                <a:lnTo>
                  <a:pt x="0" y="10309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6049019" y="9686925"/>
            <a:ext cx="2153221" cy="514350"/>
            <a:chOff x="0" y="0"/>
            <a:chExt cx="2870961" cy="685800"/>
          </a:xfrm>
        </p:grpSpPr>
        <p:sp>
          <p:nvSpPr>
            <p:cNvPr id="6" name="Freeform 6" descr="preencoded.png">
              <a:hlinkClick r:id="rId6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207" b="-2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4" r="-4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92238" y="1015007"/>
            <a:ext cx="9445526" cy="1493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Why Tic-Tac-Toe is Perfect for AI Research</a:t>
            </a:r>
          </a:p>
        </p:txBody>
      </p:sp>
      <p:sp>
        <p:nvSpPr>
          <p:cNvPr id="10" name="Freeform 10"/>
          <p:cNvSpPr/>
          <p:nvPr/>
        </p:nvSpPr>
        <p:spPr>
          <a:xfrm>
            <a:off x="982713" y="2839343"/>
            <a:ext cx="9464611" cy="1707737"/>
          </a:xfrm>
          <a:custGeom>
            <a:avLst/>
            <a:gdLst/>
            <a:ahLst/>
            <a:cxnLst/>
            <a:rect l="l" t="t" r="r" b="b"/>
            <a:pathLst>
              <a:path w="9464611" h="1707737">
                <a:moveTo>
                  <a:pt x="0" y="0"/>
                </a:moveTo>
                <a:lnTo>
                  <a:pt x="9464611" y="0"/>
                </a:lnTo>
                <a:lnTo>
                  <a:pt x="9464611" y="1707737"/>
                </a:lnTo>
                <a:lnTo>
                  <a:pt x="0" y="17077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80" b="-1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228576" y="3056633"/>
            <a:ext cx="4062247" cy="35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86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Simple Yet Strategic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8595" y="3469187"/>
            <a:ext cx="8972847" cy="775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2"/>
              </a:lnSpc>
            </a:pPr>
            <a:r>
              <a:rPr lang="en-US" sz="195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Easy rules, deep tactical implications. An ideal sandbox for complex decision-making algorithms.</a:t>
            </a:r>
          </a:p>
        </p:txBody>
      </p:sp>
      <p:sp>
        <p:nvSpPr>
          <p:cNvPr id="13" name="Freeform 13"/>
          <p:cNvSpPr/>
          <p:nvPr/>
        </p:nvSpPr>
        <p:spPr>
          <a:xfrm>
            <a:off x="982713" y="4754910"/>
            <a:ext cx="9464611" cy="1344930"/>
          </a:xfrm>
          <a:custGeom>
            <a:avLst/>
            <a:gdLst/>
            <a:ahLst/>
            <a:cxnLst/>
            <a:rect l="l" t="t" r="r" b="b"/>
            <a:pathLst>
              <a:path w="9464611" h="1344930">
                <a:moveTo>
                  <a:pt x="0" y="0"/>
                </a:moveTo>
                <a:lnTo>
                  <a:pt x="9464611" y="0"/>
                </a:lnTo>
                <a:lnTo>
                  <a:pt x="9464611" y="1344930"/>
                </a:lnTo>
                <a:lnTo>
                  <a:pt x="0" y="13449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266" b="-2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228576" y="4972199"/>
            <a:ext cx="2835325" cy="35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86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AI Testing Ground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8595" y="5412284"/>
            <a:ext cx="8972847" cy="371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1"/>
              </a:lnSpc>
            </a:pPr>
            <a:r>
              <a:rPr lang="en-US" sz="185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Its finite states and clear win/loss conditions make it excellent for algorithm validation.</a:t>
            </a:r>
          </a:p>
        </p:txBody>
      </p:sp>
      <p:sp>
        <p:nvSpPr>
          <p:cNvPr id="16" name="Freeform 16"/>
          <p:cNvSpPr/>
          <p:nvPr/>
        </p:nvSpPr>
        <p:spPr>
          <a:xfrm>
            <a:off x="982713" y="6307634"/>
            <a:ext cx="9464611" cy="1344930"/>
          </a:xfrm>
          <a:custGeom>
            <a:avLst/>
            <a:gdLst/>
            <a:ahLst/>
            <a:cxnLst/>
            <a:rect l="l" t="t" r="r" b="b"/>
            <a:pathLst>
              <a:path w="9464611" h="1344930">
                <a:moveTo>
                  <a:pt x="0" y="0"/>
                </a:moveTo>
                <a:lnTo>
                  <a:pt x="9464611" y="0"/>
                </a:lnTo>
                <a:lnTo>
                  <a:pt x="9464611" y="1344930"/>
                </a:lnTo>
                <a:lnTo>
                  <a:pt x="0" y="13449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266" b="-2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228576" y="6524923"/>
            <a:ext cx="4062247" cy="35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86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Turn-Based Structure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8595" y="6884849"/>
            <a:ext cx="8972847" cy="371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1"/>
              </a:lnSpc>
            </a:pPr>
            <a:r>
              <a:rPr lang="en-US" sz="185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Naturally suited for game-theory algorithms like Minimax and Alpha-Beta Pruning.</a:t>
            </a:r>
          </a:p>
        </p:txBody>
      </p:sp>
      <p:sp>
        <p:nvSpPr>
          <p:cNvPr id="19" name="Freeform 19"/>
          <p:cNvSpPr/>
          <p:nvPr/>
        </p:nvSpPr>
        <p:spPr>
          <a:xfrm>
            <a:off x="982713" y="7860358"/>
            <a:ext cx="9464611" cy="1344930"/>
          </a:xfrm>
          <a:custGeom>
            <a:avLst/>
            <a:gdLst/>
            <a:ahLst/>
            <a:cxnLst/>
            <a:rect l="l" t="t" r="r" b="b"/>
            <a:pathLst>
              <a:path w="9464611" h="1344930">
                <a:moveTo>
                  <a:pt x="0" y="0"/>
                </a:moveTo>
                <a:lnTo>
                  <a:pt x="9464611" y="0"/>
                </a:lnTo>
                <a:lnTo>
                  <a:pt x="9464611" y="1344930"/>
                </a:lnTo>
                <a:lnTo>
                  <a:pt x="0" y="13449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266" b="-2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228576" y="8077646"/>
            <a:ext cx="5466395" cy="35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86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Clear Performance Metrics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8576" y="8437573"/>
            <a:ext cx="8972847" cy="371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1"/>
              </a:lnSpc>
            </a:pPr>
            <a:r>
              <a:rPr lang="en-US" sz="185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AI success is unambiguously defined by wins, losses, or draws.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9524" y="-9524"/>
            <a:ext cx="18310288" cy="10309288"/>
          </a:xfrm>
          <a:custGeom>
            <a:avLst/>
            <a:gdLst/>
            <a:ahLst/>
            <a:cxnLst/>
            <a:rect l="l" t="t" r="r" b="b"/>
            <a:pathLst>
              <a:path w="18310288" h="10309288">
                <a:moveTo>
                  <a:pt x="0" y="0"/>
                </a:moveTo>
                <a:lnTo>
                  <a:pt x="18310288" y="0"/>
                </a:lnTo>
                <a:lnTo>
                  <a:pt x="18310288" y="10309288"/>
                </a:lnTo>
                <a:lnTo>
                  <a:pt x="0" y="10309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-9524" y="-9524"/>
            <a:ext cx="7223188" cy="10309288"/>
          </a:xfrm>
          <a:custGeom>
            <a:avLst/>
            <a:gdLst/>
            <a:ahLst/>
            <a:cxnLst/>
            <a:rect l="l" t="t" r="r" b="b"/>
            <a:pathLst>
              <a:path w="7223188" h="10309288">
                <a:moveTo>
                  <a:pt x="0" y="0"/>
                </a:moveTo>
                <a:lnTo>
                  <a:pt x="7223188" y="0"/>
                </a:lnTo>
                <a:lnTo>
                  <a:pt x="7223188" y="10309288"/>
                </a:lnTo>
                <a:lnTo>
                  <a:pt x="0" y="103092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694661" y="4512619"/>
            <a:ext cx="4631627" cy="50863"/>
          </a:xfrm>
          <a:custGeom>
            <a:avLst/>
            <a:gdLst/>
            <a:ahLst/>
            <a:cxnLst/>
            <a:rect l="l" t="t" r="r" b="b"/>
            <a:pathLst>
              <a:path w="4631627" h="50863">
                <a:moveTo>
                  <a:pt x="0" y="0"/>
                </a:moveTo>
                <a:lnTo>
                  <a:pt x="4631626" y="0"/>
                </a:lnTo>
                <a:lnTo>
                  <a:pt x="4631626" y="50863"/>
                </a:lnTo>
                <a:lnTo>
                  <a:pt x="0" y="508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522657" y="4561399"/>
            <a:ext cx="4631626" cy="50863"/>
          </a:xfrm>
          <a:custGeom>
            <a:avLst/>
            <a:gdLst/>
            <a:ahLst/>
            <a:cxnLst/>
            <a:rect l="l" t="t" r="r" b="b"/>
            <a:pathLst>
              <a:path w="4631626" h="50863">
                <a:moveTo>
                  <a:pt x="0" y="0"/>
                </a:moveTo>
                <a:lnTo>
                  <a:pt x="4631627" y="0"/>
                </a:lnTo>
                <a:lnTo>
                  <a:pt x="4631627" y="50863"/>
                </a:lnTo>
                <a:lnTo>
                  <a:pt x="0" y="508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557572" y="6700256"/>
            <a:ext cx="9467849" cy="50863"/>
          </a:xfrm>
          <a:custGeom>
            <a:avLst/>
            <a:gdLst/>
            <a:ahLst/>
            <a:cxnLst/>
            <a:rect l="l" t="t" r="r" b="b"/>
            <a:pathLst>
              <a:path w="9467849" h="50863">
                <a:moveTo>
                  <a:pt x="0" y="0"/>
                </a:moveTo>
                <a:lnTo>
                  <a:pt x="9467849" y="0"/>
                </a:lnTo>
                <a:lnTo>
                  <a:pt x="9467849" y="50863"/>
                </a:lnTo>
                <a:lnTo>
                  <a:pt x="0" y="508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736831" y="814685"/>
            <a:ext cx="9445526" cy="1493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Methodology: Building the Optimal AI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0237" y="2946499"/>
            <a:ext cx="9445526" cy="86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3"/>
              </a:lnSpc>
            </a:pPr>
            <a:r>
              <a:rPr lang="en-US" sz="2149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Our approach to developing an unbeatable Tic-Tac-Toe AI integrates three core algorithmic components: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50236" y="3959871"/>
            <a:ext cx="607963" cy="39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1"/>
              </a:lnSpc>
            </a:pPr>
            <a:r>
              <a:rPr lang="en-US" sz="1750">
                <a:solidFill>
                  <a:srgbClr val="4B4A4A"/>
                </a:solidFill>
                <a:latin typeface="Noto Serif"/>
                <a:ea typeface="Noto Serif"/>
                <a:cs typeface="Noto Serif"/>
                <a:sym typeface="Noto Serif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50237" y="4711899"/>
            <a:ext cx="3264321" cy="35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86" b="1" dirty="0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Minimax Algorithm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63036" y="5049870"/>
            <a:ext cx="4609356" cy="74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1"/>
              </a:lnSpc>
            </a:pPr>
            <a:r>
              <a:rPr lang="en-US" sz="185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The foundational decision-making process for optimal play in adversarial games.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86408" y="4006191"/>
            <a:ext cx="607962" cy="39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1"/>
              </a:lnSpc>
            </a:pPr>
            <a:r>
              <a:rPr lang="en-US" sz="1750">
                <a:solidFill>
                  <a:srgbClr val="4B4A4A"/>
                </a:solidFill>
                <a:latin typeface="Noto Serif"/>
                <a:ea typeface="Noto Serif"/>
                <a:cs typeface="Noto Serif"/>
                <a:sym typeface="Noto Serif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86408" y="4711899"/>
            <a:ext cx="3389628" cy="35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86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Alpha-Beta Pruning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86408" y="5113884"/>
            <a:ext cx="4609356" cy="74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1"/>
              </a:lnSpc>
            </a:pPr>
            <a:r>
              <a:rPr lang="en-US" sz="185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An optimization technique to enhance the efficiency of the Minimax search.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50236" y="6148090"/>
            <a:ext cx="455563" cy="39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1"/>
              </a:lnSpc>
            </a:pPr>
            <a:r>
              <a:rPr lang="en-US" sz="1750">
                <a:solidFill>
                  <a:srgbClr val="4B4A4A"/>
                </a:solidFill>
                <a:latin typeface="Noto Serif"/>
                <a:ea typeface="Noto Serif"/>
                <a:cs typeface="Noto Serif"/>
                <a:sym typeface="Noto Serif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50237" y="6842820"/>
            <a:ext cx="3759278" cy="38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1"/>
              </a:lnSpc>
            </a:pPr>
            <a:r>
              <a:rPr lang="en-US" sz="2386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Heuristic Evaluation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63036" y="7254330"/>
            <a:ext cx="9445526" cy="775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2"/>
              </a:lnSpc>
            </a:pPr>
            <a:r>
              <a:rPr lang="en-US" sz="195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 scoring mechanism to assess game states when a full search isn't feasible, allowing for strategic depth.</a:t>
            </a:r>
          </a:p>
        </p:txBody>
      </p:sp>
      <p:sp>
        <p:nvSpPr>
          <p:cNvPr id="20" name="Freeform 20"/>
          <p:cNvSpPr/>
          <p:nvPr/>
        </p:nvSpPr>
        <p:spPr>
          <a:xfrm>
            <a:off x="-9524" y="-58190"/>
            <a:ext cx="7223188" cy="10309288"/>
          </a:xfrm>
          <a:custGeom>
            <a:avLst/>
            <a:gdLst/>
            <a:ahLst/>
            <a:cxnLst/>
            <a:rect l="l" t="t" r="r" b="b"/>
            <a:pathLst>
              <a:path w="7223188" h="10309288">
                <a:moveTo>
                  <a:pt x="0" y="0"/>
                </a:moveTo>
                <a:lnTo>
                  <a:pt x="7223188" y="0"/>
                </a:lnTo>
                <a:lnTo>
                  <a:pt x="7223188" y="10309288"/>
                </a:lnTo>
                <a:lnTo>
                  <a:pt x="0" y="103092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0" y="-48666"/>
            <a:ext cx="7200900" cy="10287000"/>
            <a:chOff x="0" y="0"/>
            <a:chExt cx="9601200" cy="13716000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44" r="-4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9524" y="-9524"/>
            <a:ext cx="18310288" cy="10309288"/>
          </a:xfrm>
          <a:custGeom>
            <a:avLst/>
            <a:gdLst/>
            <a:ahLst/>
            <a:cxnLst/>
            <a:rect l="l" t="t" r="r" b="b"/>
            <a:pathLst>
              <a:path w="18310288" h="10309288">
                <a:moveTo>
                  <a:pt x="0" y="0"/>
                </a:moveTo>
                <a:lnTo>
                  <a:pt x="18310288" y="0"/>
                </a:lnTo>
                <a:lnTo>
                  <a:pt x="18310288" y="10309288"/>
                </a:lnTo>
                <a:lnTo>
                  <a:pt x="0" y="10309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1353800" y="1948168"/>
            <a:ext cx="6110971" cy="6911816"/>
            <a:chOff x="0" y="0"/>
            <a:chExt cx="8598201" cy="92157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98202" cy="9215755"/>
            </a:xfrm>
            <a:custGeom>
              <a:avLst/>
              <a:gdLst/>
              <a:ahLst/>
              <a:cxnLst/>
              <a:rect l="l" t="t" r="r" b="b"/>
              <a:pathLst>
                <a:path w="8598202" h="9215755">
                  <a:moveTo>
                    <a:pt x="0" y="0"/>
                  </a:moveTo>
                  <a:lnTo>
                    <a:pt x="8598202" y="0"/>
                  </a:lnTo>
                  <a:lnTo>
                    <a:pt x="8598202" y="9215755"/>
                  </a:lnTo>
                  <a:lnTo>
                    <a:pt x="0" y="9215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8813" r="-881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 descr="preencoded.png"/>
          <p:cNvSpPr/>
          <p:nvPr/>
        </p:nvSpPr>
        <p:spPr>
          <a:xfrm>
            <a:off x="1077218" y="2119982"/>
            <a:ext cx="340221" cy="340221"/>
          </a:xfrm>
          <a:custGeom>
            <a:avLst/>
            <a:gdLst/>
            <a:ahLst/>
            <a:cxnLst/>
            <a:rect l="l" t="t" r="r" b="b"/>
            <a:pathLst>
              <a:path w="340221" h="340221">
                <a:moveTo>
                  <a:pt x="0" y="0"/>
                </a:moveTo>
                <a:lnTo>
                  <a:pt x="340221" y="0"/>
                </a:lnTo>
                <a:lnTo>
                  <a:pt x="340221" y="340221"/>
                </a:lnTo>
                <a:lnTo>
                  <a:pt x="0" y="3402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8333" r="-8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 descr="preencoded.png"/>
          <p:cNvSpPr/>
          <p:nvPr/>
        </p:nvSpPr>
        <p:spPr>
          <a:xfrm>
            <a:off x="1077218" y="3880470"/>
            <a:ext cx="340221" cy="340221"/>
          </a:xfrm>
          <a:custGeom>
            <a:avLst/>
            <a:gdLst/>
            <a:ahLst/>
            <a:cxnLst/>
            <a:rect l="l" t="t" r="r" b="b"/>
            <a:pathLst>
              <a:path w="340221" h="340221">
                <a:moveTo>
                  <a:pt x="0" y="0"/>
                </a:moveTo>
                <a:lnTo>
                  <a:pt x="340221" y="0"/>
                </a:lnTo>
                <a:lnTo>
                  <a:pt x="340221" y="340221"/>
                </a:lnTo>
                <a:lnTo>
                  <a:pt x="0" y="3402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8333" r="-8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 descr="preencoded.png"/>
          <p:cNvSpPr/>
          <p:nvPr/>
        </p:nvSpPr>
        <p:spPr>
          <a:xfrm>
            <a:off x="1077218" y="5640958"/>
            <a:ext cx="340221" cy="340221"/>
          </a:xfrm>
          <a:custGeom>
            <a:avLst/>
            <a:gdLst/>
            <a:ahLst/>
            <a:cxnLst/>
            <a:rect l="l" t="t" r="r" b="b"/>
            <a:pathLst>
              <a:path w="340221" h="340221">
                <a:moveTo>
                  <a:pt x="0" y="0"/>
                </a:moveTo>
                <a:lnTo>
                  <a:pt x="340221" y="0"/>
                </a:lnTo>
                <a:lnTo>
                  <a:pt x="340221" y="340221"/>
                </a:lnTo>
                <a:lnTo>
                  <a:pt x="0" y="3402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8333" r="-8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 descr="preencoded.png"/>
          <p:cNvSpPr/>
          <p:nvPr/>
        </p:nvSpPr>
        <p:spPr>
          <a:xfrm>
            <a:off x="1077218" y="7922940"/>
            <a:ext cx="340221" cy="340221"/>
          </a:xfrm>
          <a:custGeom>
            <a:avLst/>
            <a:gdLst/>
            <a:ahLst/>
            <a:cxnLst/>
            <a:rect l="l" t="t" r="r" b="b"/>
            <a:pathLst>
              <a:path w="340221" h="340221">
                <a:moveTo>
                  <a:pt x="0" y="0"/>
                </a:moveTo>
                <a:lnTo>
                  <a:pt x="340221" y="0"/>
                </a:lnTo>
                <a:lnTo>
                  <a:pt x="340221" y="340221"/>
                </a:lnTo>
                <a:lnTo>
                  <a:pt x="0" y="3402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8333" r="-8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92236" y="732830"/>
            <a:ext cx="13561963" cy="750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The Minimax Algorithm: AI's Core Strategy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9382" y="2074961"/>
            <a:ext cx="5049136" cy="38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1"/>
              </a:lnSpc>
            </a:pPr>
            <a:r>
              <a:rPr lang="en-US" sz="2386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Recursive Game-Tree Search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9382" y="2408485"/>
            <a:ext cx="8823572" cy="775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2"/>
              </a:lnSpc>
            </a:pPr>
            <a:r>
              <a:rPr lang="en-US" sz="195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Minimax is a fundamental algorithm for two-player, zero-sum games, recursively exploring all possible moves to determine the optimal next step.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9382" y="3835450"/>
            <a:ext cx="4158271" cy="38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1"/>
              </a:lnSpc>
            </a:pPr>
            <a:r>
              <a:rPr lang="en-US" sz="2386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Player Roles Defined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29382" y="4178499"/>
            <a:ext cx="8823572" cy="1208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2"/>
              </a:lnSpc>
            </a:pPr>
            <a:r>
              <a:rPr lang="en-US" sz="2049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The AI acts as the </a:t>
            </a:r>
            <a:r>
              <a:rPr lang="en-US" sz="2049">
                <a:solidFill>
                  <a:srgbClr val="007EBD"/>
                </a:solidFill>
                <a:latin typeface="Arimo"/>
                <a:ea typeface="Arimo"/>
                <a:cs typeface="Arimo"/>
                <a:sym typeface="Arimo"/>
              </a:rPr>
              <a:t>maximizer</a:t>
            </a:r>
            <a:r>
              <a:rPr lang="en-US" sz="2049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, aiming for the highest possible score, while the human opponent is the </a:t>
            </a:r>
            <a:r>
              <a:rPr lang="en-US" sz="2049">
                <a:solidFill>
                  <a:srgbClr val="007EBD"/>
                </a:solidFill>
                <a:latin typeface="Arimo"/>
                <a:ea typeface="Arimo"/>
                <a:cs typeface="Arimo"/>
                <a:sym typeface="Arimo"/>
              </a:rPr>
              <a:t>minimizer</a:t>
            </a:r>
            <a:r>
              <a:rPr lang="en-US" sz="2049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, seeking to achieve the lowest score for the AI.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29382" y="5595938"/>
            <a:ext cx="2835325" cy="38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1"/>
              </a:lnSpc>
            </a:pPr>
            <a:r>
              <a:rPr lang="en-US" sz="2386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Scoring System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29382" y="5938986"/>
            <a:ext cx="8823572" cy="389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5276" lvl="3" indent="-128819" algn="l">
              <a:lnSpc>
                <a:spcPts val="3292"/>
              </a:lnSpc>
              <a:buFont typeface="Arial"/>
              <a:buChar char="￭"/>
            </a:pPr>
            <a:r>
              <a:rPr lang="en-US" sz="2049">
                <a:solidFill>
                  <a:srgbClr val="007EBD"/>
                </a:solidFill>
                <a:latin typeface="Arimo"/>
                <a:ea typeface="Arimo"/>
                <a:cs typeface="Arimo"/>
                <a:sym typeface="Arimo"/>
              </a:rPr>
              <a:t>+1:</a:t>
            </a:r>
            <a:r>
              <a:rPr lang="en-US" sz="2049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 AI win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29382" y="6381155"/>
            <a:ext cx="8823572" cy="389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5276" lvl="3" indent="-128819" algn="l">
              <a:lnSpc>
                <a:spcPts val="3292"/>
              </a:lnSpc>
              <a:buFont typeface="Arial"/>
              <a:buChar char="￭"/>
            </a:pPr>
            <a:r>
              <a:rPr lang="en-US" sz="2049">
                <a:solidFill>
                  <a:srgbClr val="007EBD"/>
                </a:solidFill>
                <a:latin typeface="Arimo"/>
                <a:ea typeface="Arimo"/>
                <a:cs typeface="Arimo"/>
                <a:sym typeface="Arimo"/>
              </a:rPr>
              <a:t>-1:</a:t>
            </a:r>
            <a:r>
              <a:rPr lang="en-US" sz="2049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 Human win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29382" y="6823322"/>
            <a:ext cx="8823572" cy="389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5276" lvl="3" indent="-128819" algn="l">
              <a:lnSpc>
                <a:spcPts val="3292"/>
              </a:lnSpc>
              <a:buFont typeface="Arial"/>
              <a:buChar char="￭"/>
            </a:pPr>
            <a:r>
              <a:rPr lang="en-US" sz="2049">
                <a:solidFill>
                  <a:srgbClr val="007EBD"/>
                </a:solidFill>
                <a:latin typeface="Arimo"/>
                <a:ea typeface="Arimo"/>
                <a:cs typeface="Arimo"/>
                <a:sym typeface="Arimo"/>
              </a:rPr>
              <a:t>0:</a:t>
            </a:r>
            <a:r>
              <a:rPr lang="en-US" sz="2049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 Draw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9382" y="7877919"/>
            <a:ext cx="4158271" cy="38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1"/>
              </a:lnSpc>
            </a:pPr>
            <a:r>
              <a:rPr lang="en-US" sz="2386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Optimal Play Guarantee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29382" y="8220967"/>
            <a:ext cx="8823572" cy="79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2"/>
              </a:lnSpc>
            </a:pPr>
            <a:r>
              <a:rPr lang="en-US" sz="2049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The AI always selects the move that guarantees the best possible outcome, assuming perfect play from the opponent.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9524" y="-9524"/>
            <a:ext cx="18310288" cy="10309288"/>
          </a:xfrm>
          <a:custGeom>
            <a:avLst/>
            <a:gdLst/>
            <a:ahLst/>
            <a:cxnLst/>
            <a:rect l="l" t="t" r="r" b="b"/>
            <a:pathLst>
              <a:path w="18310288" h="10309288">
                <a:moveTo>
                  <a:pt x="0" y="0"/>
                </a:moveTo>
                <a:lnTo>
                  <a:pt x="18310288" y="0"/>
                </a:lnTo>
                <a:lnTo>
                  <a:pt x="18310288" y="10309288"/>
                </a:lnTo>
                <a:lnTo>
                  <a:pt x="0" y="10309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792073" y="2219374"/>
            <a:ext cx="6456997" cy="6456997"/>
            <a:chOff x="0" y="0"/>
            <a:chExt cx="8609330" cy="86093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09330" cy="8609330"/>
            </a:xfrm>
            <a:custGeom>
              <a:avLst/>
              <a:gdLst/>
              <a:ahLst/>
              <a:cxnLst/>
              <a:rect l="l" t="t" r="r" b="b"/>
              <a:pathLst>
                <a:path w="8609330" h="8609330">
                  <a:moveTo>
                    <a:pt x="0" y="0"/>
                  </a:moveTo>
                  <a:lnTo>
                    <a:pt x="8609330" y="0"/>
                  </a:lnTo>
                  <a:lnTo>
                    <a:pt x="8609330" y="8609330"/>
                  </a:lnTo>
                  <a:lnTo>
                    <a:pt x="0" y="8609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068" r="-406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7693373" y="1911103"/>
            <a:ext cx="756284" cy="1449133"/>
          </a:xfrm>
          <a:custGeom>
            <a:avLst/>
            <a:gdLst/>
            <a:ahLst/>
            <a:cxnLst/>
            <a:rect l="l" t="t" r="r" b="b"/>
            <a:pathLst>
              <a:path w="756284" h="1449133">
                <a:moveTo>
                  <a:pt x="0" y="0"/>
                </a:moveTo>
                <a:lnTo>
                  <a:pt x="756284" y="0"/>
                </a:lnTo>
                <a:lnTo>
                  <a:pt x="756284" y="1449133"/>
                </a:lnTo>
                <a:lnTo>
                  <a:pt x="0" y="14491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94" r="-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693373" y="3525439"/>
            <a:ext cx="756284" cy="1154430"/>
          </a:xfrm>
          <a:custGeom>
            <a:avLst/>
            <a:gdLst/>
            <a:ahLst/>
            <a:cxnLst/>
            <a:rect l="l" t="t" r="r" b="b"/>
            <a:pathLst>
              <a:path w="756284" h="1154430">
                <a:moveTo>
                  <a:pt x="0" y="0"/>
                </a:moveTo>
                <a:lnTo>
                  <a:pt x="756284" y="0"/>
                </a:lnTo>
                <a:lnTo>
                  <a:pt x="756284" y="1154430"/>
                </a:lnTo>
                <a:lnTo>
                  <a:pt x="0" y="11544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7" r="-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693373" y="4845100"/>
            <a:ext cx="756284" cy="1154430"/>
          </a:xfrm>
          <a:custGeom>
            <a:avLst/>
            <a:gdLst/>
            <a:ahLst/>
            <a:cxnLst/>
            <a:rect l="l" t="t" r="r" b="b"/>
            <a:pathLst>
              <a:path w="756284" h="1154430">
                <a:moveTo>
                  <a:pt x="0" y="0"/>
                </a:moveTo>
                <a:lnTo>
                  <a:pt x="756284" y="0"/>
                </a:lnTo>
                <a:lnTo>
                  <a:pt x="756284" y="1154430"/>
                </a:lnTo>
                <a:lnTo>
                  <a:pt x="0" y="11544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7" r="-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693373" y="6164759"/>
            <a:ext cx="756284" cy="1449133"/>
          </a:xfrm>
          <a:custGeom>
            <a:avLst/>
            <a:gdLst/>
            <a:ahLst/>
            <a:cxnLst/>
            <a:rect l="l" t="t" r="r" b="b"/>
            <a:pathLst>
              <a:path w="756284" h="1449133">
                <a:moveTo>
                  <a:pt x="0" y="0"/>
                </a:moveTo>
                <a:lnTo>
                  <a:pt x="756284" y="0"/>
                </a:lnTo>
                <a:lnTo>
                  <a:pt x="756284" y="1449133"/>
                </a:lnTo>
                <a:lnTo>
                  <a:pt x="0" y="14491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94" r="-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693373" y="7779098"/>
            <a:ext cx="756284" cy="1449133"/>
          </a:xfrm>
          <a:custGeom>
            <a:avLst/>
            <a:gdLst/>
            <a:ahLst/>
            <a:cxnLst/>
            <a:rect l="l" t="t" r="r" b="b"/>
            <a:pathLst>
              <a:path w="756284" h="1449133">
                <a:moveTo>
                  <a:pt x="0" y="0"/>
                </a:moveTo>
                <a:lnTo>
                  <a:pt x="756284" y="0"/>
                </a:lnTo>
                <a:lnTo>
                  <a:pt x="756284" y="1449133"/>
                </a:lnTo>
                <a:lnTo>
                  <a:pt x="0" y="14491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94" r="-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991344" y="712291"/>
            <a:ext cx="16915656" cy="90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Alpha-Beta Pruning: Supercharging Minimax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33284" y="2577256"/>
            <a:ext cx="276374" cy="23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2125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24292" y="2095351"/>
            <a:ext cx="3720108" cy="319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1"/>
              </a:lnSpc>
            </a:pPr>
            <a:r>
              <a:rPr lang="en-US" sz="2111" b="1" dirty="0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Enhancing Efficiency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24292" y="2338982"/>
            <a:ext cx="8680847" cy="84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r>
              <a:rPr lang="en-US" sz="2136" dirty="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This optimization dramatically speeds up the Minimax algorithm by eliminating branches of the game tree that won't affect the final decision.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33284" y="4044255"/>
            <a:ext cx="276374" cy="23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2125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33284" y="5363915"/>
            <a:ext cx="276374" cy="23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2125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33284" y="6830914"/>
            <a:ext cx="276374" cy="23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2125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933284" y="8445252"/>
            <a:ext cx="276374" cy="23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2125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624292" y="3709690"/>
            <a:ext cx="3262908" cy="319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21"/>
              </a:lnSpc>
            </a:pPr>
            <a:r>
              <a:rPr lang="en-US" sz="2111" b="1" dirty="0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Alpha (α) Value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624292" y="3953321"/>
            <a:ext cx="8680847" cy="775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6"/>
              </a:lnSpc>
            </a:pPr>
            <a:r>
              <a:rPr lang="en-US" sz="1936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Represents the best score currently found for the maximizer (AI) along the current search path.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624292" y="5029349"/>
            <a:ext cx="1908215" cy="322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1"/>
              </a:lnSpc>
            </a:pPr>
            <a:r>
              <a:rPr lang="en-US" sz="2111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Beta (β) Value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24292" y="5272980"/>
            <a:ext cx="8680847" cy="775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6"/>
              </a:lnSpc>
            </a:pPr>
            <a:r>
              <a:rPr lang="en-US" sz="1936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Represents the best score currently found for the minimizer (human) along the current search path.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624292" y="6349007"/>
            <a:ext cx="3867864" cy="322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1"/>
              </a:lnSpc>
            </a:pPr>
            <a:r>
              <a:rPr lang="en-US" sz="2111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The Pruning Condition: α ≥ β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624292" y="6592640"/>
            <a:ext cx="8680847" cy="742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5"/>
              </a:lnSpc>
            </a:pPr>
            <a:r>
              <a:rPr lang="en-US" sz="1836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If the alpha value becomes greater than or equal to the beta value, the current branch can be 'pruned' because it won't lead to a better outcome for the maximizer.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624292" y="7963346"/>
            <a:ext cx="4214694" cy="340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5"/>
              </a:lnSpc>
            </a:pPr>
            <a:r>
              <a:rPr lang="en-US" sz="2211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Significant Performance Gain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624292" y="8206979"/>
            <a:ext cx="8680847" cy="742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5"/>
              </a:lnSpc>
            </a:pPr>
            <a:r>
              <a:rPr lang="en-US" sz="1836" dirty="0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Alpha-Beta Pruning can reduce the number of nodes examined by up to 75%, greatly decreasing computation time.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9524" y="-9524"/>
            <a:ext cx="18310288" cy="10309288"/>
          </a:xfrm>
          <a:custGeom>
            <a:avLst/>
            <a:gdLst/>
            <a:ahLst/>
            <a:cxnLst/>
            <a:rect l="l" t="t" r="r" b="b"/>
            <a:pathLst>
              <a:path w="18310288" h="10309288">
                <a:moveTo>
                  <a:pt x="0" y="0"/>
                </a:moveTo>
                <a:lnTo>
                  <a:pt x="18310288" y="0"/>
                </a:lnTo>
                <a:lnTo>
                  <a:pt x="18310288" y="10309288"/>
                </a:lnTo>
                <a:lnTo>
                  <a:pt x="0" y="10309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92237" y="784920"/>
            <a:ext cx="16303526" cy="1785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Heuristic Evaluation: Strategic Insights for Partial Games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2866727"/>
            <a:ext cx="16303526" cy="988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486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Heuristic evaluation functions are employed when a full Minimax search to the end of the game is </a:t>
            </a:r>
            <a:r>
              <a:rPr lang="en-US" sz="2486">
                <a:solidFill>
                  <a:srgbClr val="006747"/>
                </a:solidFill>
                <a:latin typeface="Arimo"/>
                <a:ea typeface="Arimo"/>
                <a:cs typeface="Arimo"/>
                <a:sym typeface="Arimo"/>
              </a:rPr>
              <a:t>computationally expensive or impossible</a:t>
            </a:r>
            <a:r>
              <a:rPr lang="en-US" sz="2486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. They assign a score to a non-terminal game state based on its potential for winning.</a:t>
            </a:r>
          </a:p>
        </p:txBody>
      </p:sp>
      <p:sp>
        <p:nvSpPr>
          <p:cNvPr id="7" name="Freeform 7"/>
          <p:cNvSpPr/>
          <p:nvPr/>
        </p:nvSpPr>
        <p:spPr>
          <a:xfrm>
            <a:off x="987476" y="4837212"/>
            <a:ext cx="5254942" cy="3921061"/>
          </a:xfrm>
          <a:custGeom>
            <a:avLst/>
            <a:gdLst/>
            <a:ahLst/>
            <a:cxnLst/>
            <a:rect l="l" t="t" r="r" b="b"/>
            <a:pathLst>
              <a:path w="5254942" h="3921061">
                <a:moveTo>
                  <a:pt x="0" y="0"/>
                </a:moveTo>
                <a:lnTo>
                  <a:pt x="5254942" y="0"/>
                </a:lnTo>
                <a:lnTo>
                  <a:pt x="5254942" y="3921061"/>
                </a:lnTo>
                <a:lnTo>
                  <a:pt x="0" y="39210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" b="-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87476" y="4799112"/>
            <a:ext cx="5254942" cy="161925"/>
          </a:xfrm>
          <a:custGeom>
            <a:avLst/>
            <a:gdLst/>
            <a:ahLst/>
            <a:cxnLst/>
            <a:rect l="l" t="t" r="r" b="b"/>
            <a:pathLst>
              <a:path w="5254942" h="161925">
                <a:moveTo>
                  <a:pt x="0" y="0"/>
                </a:moveTo>
                <a:lnTo>
                  <a:pt x="5254942" y="0"/>
                </a:lnTo>
                <a:lnTo>
                  <a:pt x="5254942" y="161925"/>
                </a:lnTo>
                <a:lnTo>
                  <a:pt x="0" y="1619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7" r="-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184848" y="4412009"/>
            <a:ext cx="860107" cy="860108"/>
          </a:xfrm>
          <a:custGeom>
            <a:avLst/>
            <a:gdLst/>
            <a:ahLst/>
            <a:cxnLst/>
            <a:rect l="l" t="t" r="r" b="b"/>
            <a:pathLst>
              <a:path w="860107" h="860108">
                <a:moveTo>
                  <a:pt x="0" y="0"/>
                </a:moveTo>
                <a:lnTo>
                  <a:pt x="860107" y="0"/>
                </a:lnTo>
                <a:lnTo>
                  <a:pt x="860107" y="860108"/>
                </a:lnTo>
                <a:lnTo>
                  <a:pt x="0" y="8601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 descr="preencoded.png"/>
          <p:cNvSpPr/>
          <p:nvPr/>
        </p:nvSpPr>
        <p:spPr>
          <a:xfrm>
            <a:off x="3444701" y="4671864"/>
            <a:ext cx="340221" cy="340221"/>
          </a:xfrm>
          <a:custGeom>
            <a:avLst/>
            <a:gdLst/>
            <a:ahLst/>
            <a:cxnLst/>
            <a:rect l="l" t="t" r="r" b="b"/>
            <a:pathLst>
              <a:path w="340221" h="340221">
                <a:moveTo>
                  <a:pt x="0" y="0"/>
                </a:moveTo>
                <a:lnTo>
                  <a:pt x="340221" y="0"/>
                </a:lnTo>
                <a:lnTo>
                  <a:pt x="340221" y="340221"/>
                </a:lnTo>
                <a:lnTo>
                  <a:pt x="0" y="3402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2777" r="-27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313855" y="5522119"/>
            <a:ext cx="4602212" cy="88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8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Scoring Unfinished Boards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3855" y="6421421"/>
            <a:ext cx="4602212" cy="1918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6"/>
              </a:lnSpc>
            </a:pPr>
            <a:r>
              <a:rPr lang="en-US" sz="2386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Assigns values to board configurations based on potential outcomes, even before the game concludes.</a:t>
            </a:r>
          </a:p>
        </p:txBody>
      </p:sp>
      <p:sp>
        <p:nvSpPr>
          <p:cNvPr id="13" name="Freeform 13"/>
          <p:cNvSpPr/>
          <p:nvPr/>
        </p:nvSpPr>
        <p:spPr>
          <a:xfrm>
            <a:off x="6516440" y="4837212"/>
            <a:ext cx="5254942" cy="3921061"/>
          </a:xfrm>
          <a:custGeom>
            <a:avLst/>
            <a:gdLst/>
            <a:ahLst/>
            <a:cxnLst/>
            <a:rect l="l" t="t" r="r" b="b"/>
            <a:pathLst>
              <a:path w="5254942" h="3921061">
                <a:moveTo>
                  <a:pt x="0" y="0"/>
                </a:moveTo>
                <a:lnTo>
                  <a:pt x="5254942" y="0"/>
                </a:lnTo>
                <a:lnTo>
                  <a:pt x="5254942" y="3921061"/>
                </a:lnTo>
                <a:lnTo>
                  <a:pt x="0" y="39210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" b="-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6516440" y="4799112"/>
            <a:ext cx="5254942" cy="161925"/>
          </a:xfrm>
          <a:custGeom>
            <a:avLst/>
            <a:gdLst/>
            <a:ahLst/>
            <a:cxnLst/>
            <a:rect l="l" t="t" r="r" b="b"/>
            <a:pathLst>
              <a:path w="5254942" h="161925">
                <a:moveTo>
                  <a:pt x="0" y="0"/>
                </a:moveTo>
                <a:lnTo>
                  <a:pt x="5254942" y="0"/>
                </a:lnTo>
                <a:lnTo>
                  <a:pt x="5254942" y="161925"/>
                </a:lnTo>
                <a:lnTo>
                  <a:pt x="0" y="1619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7" r="-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713813" y="4412009"/>
            <a:ext cx="860107" cy="860108"/>
          </a:xfrm>
          <a:custGeom>
            <a:avLst/>
            <a:gdLst/>
            <a:ahLst/>
            <a:cxnLst/>
            <a:rect l="l" t="t" r="r" b="b"/>
            <a:pathLst>
              <a:path w="860107" h="860108">
                <a:moveTo>
                  <a:pt x="0" y="0"/>
                </a:moveTo>
                <a:lnTo>
                  <a:pt x="860107" y="0"/>
                </a:lnTo>
                <a:lnTo>
                  <a:pt x="860107" y="860108"/>
                </a:lnTo>
                <a:lnTo>
                  <a:pt x="0" y="8601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 descr="preencoded.png"/>
          <p:cNvSpPr/>
          <p:nvPr/>
        </p:nvSpPr>
        <p:spPr>
          <a:xfrm>
            <a:off x="8973666" y="4671864"/>
            <a:ext cx="340221" cy="340221"/>
          </a:xfrm>
          <a:custGeom>
            <a:avLst/>
            <a:gdLst/>
            <a:ahLst/>
            <a:cxnLst/>
            <a:rect l="l" t="t" r="r" b="b"/>
            <a:pathLst>
              <a:path w="340221" h="340221">
                <a:moveTo>
                  <a:pt x="0" y="0"/>
                </a:moveTo>
                <a:lnTo>
                  <a:pt x="340221" y="0"/>
                </a:lnTo>
                <a:lnTo>
                  <a:pt x="340221" y="340221"/>
                </a:lnTo>
                <a:lnTo>
                  <a:pt x="0" y="34022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25000" b="-250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6842820" y="5522119"/>
            <a:ext cx="4602212" cy="43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8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Examples of Scoring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42820" y="6007364"/>
            <a:ext cx="4602212" cy="923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4872" lvl="3" indent="-143718" algn="l">
              <a:lnSpc>
                <a:spcPts val="3723"/>
              </a:lnSpc>
              <a:buFont typeface="Arial"/>
              <a:buChar char="￭"/>
            </a:pPr>
            <a:r>
              <a:rPr lang="en-US" sz="2286" b="1">
                <a:solidFill>
                  <a:srgbClr val="006747"/>
                </a:solidFill>
                <a:latin typeface="Arimo Bold"/>
                <a:ea typeface="Arimo Bold"/>
                <a:cs typeface="Arimo Bold"/>
                <a:sym typeface="Arimo Bold"/>
              </a:rPr>
              <a:t>+10:</a:t>
            </a:r>
            <a:r>
              <a:rPr lang="en-US" sz="2286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 AI has two marks in a row with an open third spot.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72560" y="6944485"/>
            <a:ext cx="4602212" cy="923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4872" lvl="3" indent="-143718" algn="l">
              <a:lnSpc>
                <a:spcPts val="3723"/>
              </a:lnSpc>
              <a:buFont typeface="Arial"/>
              <a:buChar char="￭"/>
            </a:pPr>
            <a:r>
              <a:rPr lang="en-US" sz="2286" b="1">
                <a:solidFill>
                  <a:srgbClr val="E5F9F2"/>
                </a:solidFill>
                <a:latin typeface="Arimo Bold"/>
                <a:ea typeface="Arimo Bold"/>
                <a:cs typeface="Arimo Bold"/>
                <a:sym typeface="Arimo Bold"/>
              </a:rPr>
              <a:t>-8:</a:t>
            </a:r>
            <a:r>
              <a:rPr lang="en-US" sz="2286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 Opponent has two marks in a row with an open third spot.</a:t>
            </a:r>
          </a:p>
        </p:txBody>
      </p:sp>
      <p:sp>
        <p:nvSpPr>
          <p:cNvPr id="20" name="Freeform 20"/>
          <p:cNvSpPr/>
          <p:nvPr/>
        </p:nvSpPr>
        <p:spPr>
          <a:xfrm>
            <a:off x="12045404" y="4837212"/>
            <a:ext cx="5254942" cy="3921061"/>
          </a:xfrm>
          <a:custGeom>
            <a:avLst/>
            <a:gdLst/>
            <a:ahLst/>
            <a:cxnLst/>
            <a:rect l="l" t="t" r="r" b="b"/>
            <a:pathLst>
              <a:path w="5254942" h="3921061">
                <a:moveTo>
                  <a:pt x="0" y="0"/>
                </a:moveTo>
                <a:lnTo>
                  <a:pt x="5254942" y="0"/>
                </a:lnTo>
                <a:lnTo>
                  <a:pt x="5254942" y="3921061"/>
                </a:lnTo>
                <a:lnTo>
                  <a:pt x="0" y="39210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" b="-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2045404" y="4799112"/>
            <a:ext cx="5254942" cy="161925"/>
          </a:xfrm>
          <a:custGeom>
            <a:avLst/>
            <a:gdLst/>
            <a:ahLst/>
            <a:cxnLst/>
            <a:rect l="l" t="t" r="r" b="b"/>
            <a:pathLst>
              <a:path w="5254942" h="161925">
                <a:moveTo>
                  <a:pt x="0" y="0"/>
                </a:moveTo>
                <a:lnTo>
                  <a:pt x="5254942" y="0"/>
                </a:lnTo>
                <a:lnTo>
                  <a:pt x="5254942" y="161925"/>
                </a:lnTo>
                <a:lnTo>
                  <a:pt x="0" y="1619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7" r="-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4242777" y="4412009"/>
            <a:ext cx="860108" cy="860108"/>
          </a:xfrm>
          <a:custGeom>
            <a:avLst/>
            <a:gdLst/>
            <a:ahLst/>
            <a:cxnLst/>
            <a:rect l="l" t="t" r="r" b="b"/>
            <a:pathLst>
              <a:path w="860108" h="860108">
                <a:moveTo>
                  <a:pt x="0" y="0"/>
                </a:moveTo>
                <a:lnTo>
                  <a:pt x="860108" y="0"/>
                </a:lnTo>
                <a:lnTo>
                  <a:pt x="860108" y="860108"/>
                </a:lnTo>
                <a:lnTo>
                  <a:pt x="0" y="8601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 descr="preencoded.png"/>
          <p:cNvSpPr/>
          <p:nvPr/>
        </p:nvSpPr>
        <p:spPr>
          <a:xfrm>
            <a:off x="14502631" y="4671864"/>
            <a:ext cx="340221" cy="340221"/>
          </a:xfrm>
          <a:custGeom>
            <a:avLst/>
            <a:gdLst/>
            <a:ahLst/>
            <a:cxnLst/>
            <a:rect l="l" t="t" r="r" b="b"/>
            <a:pathLst>
              <a:path w="340221" h="340221">
                <a:moveTo>
                  <a:pt x="0" y="0"/>
                </a:moveTo>
                <a:lnTo>
                  <a:pt x="340221" y="0"/>
                </a:lnTo>
                <a:lnTo>
                  <a:pt x="340221" y="340221"/>
                </a:lnTo>
                <a:lnTo>
                  <a:pt x="0" y="34022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2371784" y="5372636"/>
            <a:ext cx="4186089" cy="47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1">
                <a:solidFill>
                  <a:srgbClr val="4B4A4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Benefits &amp; Adaptability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371784" y="5839866"/>
            <a:ext cx="4602213" cy="2323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3"/>
              </a:lnSpc>
            </a:pPr>
            <a:r>
              <a:rPr lang="en-US" sz="2286">
                <a:solidFill>
                  <a:srgbClr val="4B4A4A"/>
                </a:solidFill>
                <a:latin typeface="Arimo"/>
                <a:ea typeface="Arimo"/>
                <a:cs typeface="Arimo"/>
                <a:sym typeface="Arimo"/>
              </a:rPr>
              <a:t>Allows the AI to play strategically with limited search depth, blocking threats and creating opportunities. Scoring can be adjusted for varied difficulty levels.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9524" y="-9524"/>
            <a:ext cx="18310288" cy="10309288"/>
          </a:xfrm>
          <a:custGeom>
            <a:avLst/>
            <a:gdLst/>
            <a:ahLst/>
            <a:cxnLst/>
            <a:rect l="l" t="t" r="r" b="b"/>
            <a:pathLst>
              <a:path w="18310288" h="10309288">
                <a:moveTo>
                  <a:pt x="0" y="0"/>
                </a:moveTo>
                <a:lnTo>
                  <a:pt x="18310288" y="0"/>
                </a:lnTo>
                <a:lnTo>
                  <a:pt x="18310288" y="10309288"/>
                </a:lnTo>
                <a:lnTo>
                  <a:pt x="0" y="10309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992238" y="864989"/>
            <a:ext cx="13474899" cy="78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Implementation Overview: Python-Powered AI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92238" y="2245221"/>
            <a:ext cx="5251810" cy="6300025"/>
            <a:chOff x="0" y="0"/>
            <a:chExt cx="7002414" cy="8400034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7002414" cy="8400034"/>
            </a:xfrm>
            <a:custGeom>
              <a:avLst/>
              <a:gdLst/>
              <a:ahLst/>
              <a:cxnLst/>
              <a:rect l="l" t="t" r="r" b="b"/>
              <a:pathLst>
                <a:path w="7002414" h="8400034">
                  <a:moveTo>
                    <a:pt x="0" y="0"/>
                  </a:moveTo>
                  <a:lnTo>
                    <a:pt x="7002414" y="0"/>
                  </a:lnTo>
                  <a:lnTo>
                    <a:pt x="7002414" y="8400034"/>
                  </a:lnTo>
                  <a:lnTo>
                    <a:pt x="0" y="8400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9979" r="-99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510833" y="1979968"/>
            <a:ext cx="11777167" cy="296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Our Tic-Tac-Toe AI is implemented in </a:t>
            </a:r>
            <a:r>
              <a:rPr lang="en-US" sz="2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Python</a:t>
            </a:r>
            <a:r>
              <a:rPr lang="en-US" sz="2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adhering to a modular design for clarity and maintainability.</a:t>
            </a:r>
          </a:p>
          <a:p>
            <a:pPr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10833" y="3016004"/>
            <a:ext cx="11850635" cy="2972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2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⚬</a:t>
            </a:r>
            <a:r>
              <a:rPr lang="en-US" sz="24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main.py: </a:t>
            </a:r>
            <a:r>
              <a:rPr lang="en-US" sz="24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Manages the overall game loop and user interaction.</a:t>
            </a:r>
          </a:p>
          <a:p>
            <a:pPr>
              <a:lnSpc>
                <a:spcPts val="475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⚬</a:t>
            </a:r>
            <a:r>
              <a:rPr lang="en-US" sz="24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tictaktoe_game.py: </a:t>
            </a:r>
            <a:r>
              <a:rPr lang="en-US" sz="24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Handles board rendering and validates player moves.</a:t>
            </a:r>
          </a:p>
          <a:p>
            <a:pPr>
              <a:lnSpc>
                <a:spcPts val="4759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⚬</a:t>
            </a:r>
            <a:r>
              <a:rPr lang="en-US" sz="24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tictactoe_ai.py: </a:t>
            </a:r>
            <a:r>
              <a:rPr lang="en-US" sz="24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Encapsulates all the AI's decision-making logic (Minimax, Alpha-Beta, Heuristics).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20A1BD-F28C-3B24-5542-5E21574300C6}"/>
              </a:ext>
            </a:extLst>
          </p:cNvPr>
          <p:cNvSpPr txBox="1"/>
          <p:nvPr/>
        </p:nvSpPr>
        <p:spPr>
          <a:xfrm>
            <a:off x="6510833" y="5770431"/>
            <a:ext cx="9216188" cy="2316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game board is represented as a 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1D list of 9 elements</a:t>
            </a:r>
            <a:r>
              <a:rPr lang="en-US" sz="2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 The game loop orchestrates turns, displays the board, processes input, invokes the AI, and checks for game-ending conditions. Robust 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input handling</a:t>
            </a:r>
            <a:r>
              <a:rPr lang="en-US" sz="2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ensures all user moves are legal and error-free.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9524" y="-9524"/>
            <a:ext cx="18310288" cy="10309288"/>
          </a:xfrm>
          <a:custGeom>
            <a:avLst/>
            <a:gdLst/>
            <a:ahLst/>
            <a:cxnLst/>
            <a:rect l="l" t="t" r="r" b="b"/>
            <a:pathLst>
              <a:path w="18310288" h="10309288">
                <a:moveTo>
                  <a:pt x="0" y="0"/>
                </a:moveTo>
                <a:lnTo>
                  <a:pt x="18310288" y="0"/>
                </a:lnTo>
                <a:lnTo>
                  <a:pt x="18310288" y="10309288"/>
                </a:lnTo>
                <a:lnTo>
                  <a:pt x="0" y="10309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92237" y="864989"/>
            <a:ext cx="12801811" cy="750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006747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Output of TIC TAC TOE Game: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6E366A0-7D1D-49B1-A3C0-B0FC88916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200" y="6043607"/>
            <a:ext cx="2590800" cy="37247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430445-9AA0-CCDD-773E-2D08A5EE68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5" y="5919527"/>
            <a:ext cx="2666995" cy="38488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7A801B-F73C-A899-5A78-B0716355F5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4287" y="5919527"/>
            <a:ext cx="2530518" cy="38488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DAF5670-1808-D256-55E6-27A843E466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78000" y="1866900"/>
            <a:ext cx="2438740" cy="36581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3FAB4EC-D0A3-A6BC-DAFC-F34E693622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60929" y="1866899"/>
            <a:ext cx="2590800" cy="36581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54BD50F-526F-135A-EB2B-9FA42BF091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3943" y="1866899"/>
            <a:ext cx="2362530" cy="365811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B0B4ADD-3073-6149-93DF-7611D74A36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95240" y="1866899"/>
            <a:ext cx="2466607" cy="365811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950C794-86B9-BE96-B54B-CE86242AC4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" y="1866900"/>
            <a:ext cx="2638793" cy="36581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1231</Words>
  <Application>Microsoft Office PowerPoint</Application>
  <PresentationFormat>Custom</PresentationFormat>
  <Paragraphs>308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Canva Sans Bold</vt:lpstr>
      <vt:lpstr>Canva Sans</vt:lpstr>
      <vt:lpstr>Noto Serif Bold</vt:lpstr>
      <vt:lpstr>Noto Serif</vt:lpstr>
      <vt:lpstr>Calibri (MS) Bold</vt:lpstr>
      <vt:lpstr>Arimo</vt:lpstr>
      <vt:lpstr>Calibri</vt:lpstr>
      <vt:lpstr>Arial</vt:lpstr>
      <vt:lpstr>Arimo Bold</vt:lpstr>
      <vt:lpstr>Calibri (MS)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 Tic-Tac-Toe-AI.pptx.pptx.pptx</dc:title>
  <cp:lastModifiedBy>HR Nayeem</cp:lastModifiedBy>
  <cp:revision>7</cp:revision>
  <dcterms:created xsi:type="dcterms:W3CDTF">2006-08-16T00:00:00Z</dcterms:created>
  <dcterms:modified xsi:type="dcterms:W3CDTF">2025-12-14T11:15:17Z</dcterms:modified>
  <dc:identifier>DAG5oxEvN_4</dc:identifier>
</cp:coreProperties>
</file>